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330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  <p:sldId id="327" r:id="rId41"/>
    <p:sldId id="328" r:id="rId42"/>
    <p:sldId id="329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CFE7F1"/>
    <a:srgbClr val="E7E6E6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5"/>
    <p:restoredTop sz="93609"/>
  </p:normalViewPr>
  <p:slideViewPr>
    <p:cSldViewPr snapToGrid="0" snapToObjects="1">
      <p:cViewPr>
        <p:scale>
          <a:sx n="260" d="100"/>
          <a:sy n="260" d="100"/>
        </p:scale>
        <p:origin x="-4528" y="-2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5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138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24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6/4/21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>
                <a:solidFill>
                  <a:prstClr val="white"/>
                </a:solidFill>
                <a:latin typeface="+mn-lt"/>
              </a:rPr>
              <a:t>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Bare-Metal </a:t>
            </a:r>
            <a:r>
              <a:rPr lang="en-US" sz="2000" dirty="0">
                <a:solidFill>
                  <a:schemeClr val="tx1"/>
                </a:solidFill>
              </a:rPr>
              <a:t>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(Control)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Network </a:t>
            </a:r>
            <a:r>
              <a:rPr lang="en-US" sz="2000">
                <a:solidFill>
                  <a:schemeClr val="tx1"/>
                </a:solidFill>
              </a:rPr>
              <a:t>Processing Unit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48x40G </a:t>
            </a:r>
            <a:r>
              <a:rPr lang="en-US" dirty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(Ports 1~48)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Network</a:t>
            </a:r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Management Network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35" idx="3"/>
            <a:endCxn id="418" idx="1"/>
          </p:cNvCxnSpPr>
          <p:nvPr/>
        </p:nvCxnSpPr>
        <p:spPr>
          <a:xfrm>
            <a:off x="1813152" y="3668687"/>
            <a:ext cx="40928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18" idx="3"/>
            <a:endCxn id="391" idx="1"/>
          </p:cNvCxnSpPr>
          <p:nvPr/>
        </p:nvCxnSpPr>
        <p:spPr>
          <a:xfrm>
            <a:off x="3771016" y="3668687"/>
            <a:ext cx="422017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10084343" y="2539679"/>
            <a:ext cx="1231257" cy="2258016"/>
            <a:chOff x="10084343" y="2539679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18" name="Elbow Connector 217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24" name="Elbow Connector 223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30" name="Elbow Connector 229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8120389" y="2539679"/>
            <a:ext cx="1548580" cy="2258016"/>
            <a:chOff x="8120389" y="2539679"/>
            <a:chExt cx="1548580" cy="2258016"/>
          </a:xfrm>
        </p:grpSpPr>
        <p:grpSp>
          <p:nvGrpSpPr>
            <p:cNvPr id="38" name="Group 37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260" name="Trapezoid 2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265" name="Trapezoid 26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268" name="Trapezoid 26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271" name="Trapezoid 27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274" name="Trapezoid 27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277" name="Trapezoid 27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03" name="Group 302"/>
          <p:cNvGrpSpPr/>
          <p:nvPr/>
        </p:nvGrpSpPr>
        <p:grpSpPr>
          <a:xfrm>
            <a:off x="6157539" y="2539679"/>
            <a:ext cx="1548580" cy="2258016"/>
            <a:chOff x="8120389" y="2539679"/>
            <a:chExt cx="1548580" cy="2258016"/>
          </a:xfrm>
        </p:grpSpPr>
        <p:grpSp>
          <p:nvGrpSpPr>
            <p:cNvPr id="306" name="Group 305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62" name="Trapezoid 36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60" name="Trapezoid 35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58" name="Trapezoid 35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56" name="Trapezoid 35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22" name="Trapezoid 32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16" name="Trapezoid 3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71" name="Group 370"/>
          <p:cNvGrpSpPr/>
          <p:nvPr/>
        </p:nvGrpSpPr>
        <p:grpSpPr>
          <a:xfrm>
            <a:off x="4193033" y="2539679"/>
            <a:ext cx="1548580" cy="2258016"/>
            <a:chOff x="8120389" y="2539679"/>
            <a:chExt cx="1548580" cy="2258016"/>
          </a:xfrm>
        </p:grpSpPr>
        <p:grpSp>
          <p:nvGrpSpPr>
            <p:cNvPr id="372" name="Group 371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391" name="Rectangle 390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389" name="Trapezoid 38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TextBox 38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387" name="Trapezoid 386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385" name="Trapezoid 384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383" name="Trapezoid 382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TextBox 383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381" name="Trapezoid 380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379" name="Trapezoid 378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  <p:grpSp>
        <p:nvGrpSpPr>
          <p:cNvPr id="398" name="Group 397"/>
          <p:cNvGrpSpPr/>
          <p:nvPr/>
        </p:nvGrpSpPr>
        <p:grpSpPr>
          <a:xfrm>
            <a:off x="2222436" y="2539679"/>
            <a:ext cx="1548580" cy="2258016"/>
            <a:chOff x="8120389" y="2539679"/>
            <a:chExt cx="1548580" cy="2258016"/>
          </a:xfrm>
        </p:grpSpPr>
        <p:grpSp>
          <p:nvGrpSpPr>
            <p:cNvPr id="399" name="Group 398"/>
            <p:cNvGrpSpPr/>
            <p:nvPr/>
          </p:nvGrpSpPr>
          <p:grpSpPr>
            <a:xfrm>
              <a:off x="8120389" y="2539679"/>
              <a:ext cx="1548580" cy="2258016"/>
              <a:chOff x="2782706" y="2539679"/>
              <a:chExt cx="1548580" cy="2258016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782706" y="2539679"/>
                <a:ext cx="1548580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58908" y="2975789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2858908" y="3346261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858908" y="371673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858908" y="4082543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2858908" y="443552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</p:grpSp>
        <p:grpSp>
          <p:nvGrpSpPr>
            <p:cNvPr id="400" name="Group 399"/>
            <p:cNvGrpSpPr/>
            <p:nvPr/>
          </p:nvGrpSpPr>
          <p:grpSpPr>
            <a:xfrm>
              <a:off x="9169012" y="2618076"/>
              <a:ext cx="479010" cy="307777"/>
              <a:chOff x="9169012" y="2618076"/>
              <a:chExt cx="479010" cy="307777"/>
            </a:xfrm>
          </p:grpSpPr>
          <p:sp>
            <p:nvSpPr>
              <p:cNvPr id="416" name="Trapezoid 41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1" name="Group 400"/>
            <p:cNvGrpSpPr/>
            <p:nvPr/>
          </p:nvGrpSpPr>
          <p:grpSpPr>
            <a:xfrm>
              <a:off x="9169012" y="2975714"/>
              <a:ext cx="479010" cy="307777"/>
              <a:chOff x="9169012" y="2618076"/>
              <a:chExt cx="479010" cy="307777"/>
            </a:xfrm>
          </p:grpSpPr>
          <p:sp>
            <p:nvSpPr>
              <p:cNvPr id="414" name="Trapezoid 413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TextBox 414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9169012" y="3350402"/>
              <a:ext cx="479010" cy="307777"/>
              <a:chOff x="9169012" y="2618076"/>
              <a:chExt cx="479010" cy="307777"/>
            </a:xfrm>
          </p:grpSpPr>
          <p:sp>
            <p:nvSpPr>
              <p:cNvPr id="412" name="Trapezoid 411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3" name="Group 402"/>
            <p:cNvGrpSpPr/>
            <p:nvPr/>
          </p:nvGrpSpPr>
          <p:grpSpPr>
            <a:xfrm>
              <a:off x="9169012" y="3716658"/>
              <a:ext cx="479010" cy="307777"/>
              <a:chOff x="9169012" y="2618076"/>
              <a:chExt cx="479010" cy="307777"/>
            </a:xfrm>
          </p:grpSpPr>
          <p:sp>
            <p:nvSpPr>
              <p:cNvPr id="410" name="Trapezoid 409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TextBox 410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9169012" y="4074296"/>
              <a:ext cx="479010" cy="307777"/>
              <a:chOff x="9169012" y="2618076"/>
              <a:chExt cx="479010" cy="307777"/>
            </a:xfrm>
          </p:grpSpPr>
          <p:sp>
            <p:nvSpPr>
              <p:cNvPr id="408" name="Trapezoid 407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TextBox 408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grpSp>
          <p:nvGrpSpPr>
            <p:cNvPr id="405" name="Group 404"/>
            <p:cNvGrpSpPr/>
            <p:nvPr/>
          </p:nvGrpSpPr>
          <p:grpSpPr>
            <a:xfrm>
              <a:off x="9169012" y="4434584"/>
              <a:ext cx="479010" cy="307777"/>
              <a:chOff x="9169012" y="2618076"/>
              <a:chExt cx="479010" cy="307777"/>
            </a:xfrm>
          </p:grpSpPr>
          <p:sp>
            <p:nvSpPr>
              <p:cNvPr id="406" name="Trapezoid 405"/>
              <p:cNvSpPr/>
              <p:nvPr/>
            </p:nvSpPr>
            <p:spPr>
              <a:xfrm rot="5400000">
                <a:off x="9265960" y="2575532"/>
                <a:ext cx="294560" cy="380564"/>
              </a:xfrm>
              <a:prstGeom prst="trapezoid">
                <a:avLst>
                  <a:gd name="adj" fmla="val 183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TextBox 406"/>
              <p:cNvSpPr txBox="1"/>
              <p:nvPr/>
            </p:nvSpPr>
            <p:spPr>
              <a:xfrm>
                <a:off x="9169012" y="2618076"/>
                <a:ext cx="479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ALU</a:t>
                  </a:r>
                </a:p>
              </p:txBody>
            </p:sp>
          </p:grp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Programmable</a:t>
            </a:r>
          </a:p>
          <a:p>
            <a:pPr algn="ctr"/>
            <a:r>
              <a:rPr lang="en-US" sz="1600" dirty="0" err="1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Programmable Match-Action Pipeline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IPv4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 Compiler</a:t>
            </a:r>
            <a:r>
              <a:rPr lang="en-US" dirty="0"/>
              <a:t>: Allocates resources</a:t>
            </a:r>
          </a:p>
          <a:p>
            <a:r>
              <a:rPr lang="en-US" dirty="0"/>
              <a:t>to realize the pipeline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ACL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4300" y="3888902"/>
            <a:ext cx="1231257" cy="2258016"/>
            <a:chOff x="415635" y="2539679"/>
            <a:chExt cx="1231257" cy="2258016"/>
          </a:xfrm>
        </p:grpSpPr>
        <p:sp>
          <p:nvSpPr>
            <p:cNvPr id="235" name="Rectangle 2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" name="Curved Connector 235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urved Connector 239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urved Connector 241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urved Connector 242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259139" y="3897417"/>
            <a:ext cx="1231257" cy="2258016"/>
            <a:chOff x="10084343" y="2539679"/>
            <a:chExt cx="1231257" cy="2258016"/>
          </a:xfrm>
        </p:grpSpPr>
        <p:sp>
          <p:nvSpPr>
            <p:cNvPr id="250" name="Rectangle 249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271" name="Elbow Connector 27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266" name="Elbow Connector 26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261" name="Elbow Connector 26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255" name="Elbow Connector 254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548278" y="2362320"/>
            <a:ext cx="7390" cy="26219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4" idx="0"/>
          </p:cNvCxnSpPr>
          <p:nvPr/>
        </p:nvCxnSpPr>
        <p:spPr>
          <a:xfrm flipH="1">
            <a:off x="6078836" y="1130989"/>
            <a:ext cx="2118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312354" y="4974999"/>
            <a:ext cx="5751492" cy="974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551799" y="4984298"/>
            <a:ext cx="4479773" cy="965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33790" y="4989190"/>
            <a:ext cx="1930056" cy="960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4991623"/>
            <a:ext cx="757896" cy="958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4968900"/>
            <a:ext cx="2010774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4968900"/>
            <a:ext cx="4564315" cy="980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4988521"/>
            <a:ext cx="5751491" cy="961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133790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35929" y="2362320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10621272" y="2378445"/>
            <a:ext cx="1059" cy="26058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5225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984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6" idx="0"/>
          </p:cNvCxnSpPr>
          <p:nvPr/>
        </p:nvCxnSpPr>
        <p:spPr>
          <a:xfrm flipH="1">
            <a:off x="935493" y="1130989"/>
            <a:ext cx="5164525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312354" y="2369889"/>
            <a:ext cx="2728" cy="261930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817127" y="2291286"/>
            <a:ext cx="3869" cy="26930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Google Shape;905;p105"/>
          <p:cNvSpPr txBox="1"/>
          <p:nvPr/>
        </p:nvSpPr>
        <p:spPr>
          <a:xfrm>
            <a:off x="5383161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3" name="Google Shape;905;p105"/>
          <p:cNvSpPr txBox="1"/>
          <p:nvPr/>
        </p:nvSpPr>
        <p:spPr>
          <a:xfrm>
            <a:off x="5418460" y="2464377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84" name="Rounded Rectangle 283"/>
          <p:cNvSpPr/>
          <p:nvPr/>
        </p:nvSpPr>
        <p:spPr>
          <a:xfrm>
            <a:off x="5403151" y="2464377"/>
            <a:ext cx="1351369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Fixed Function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375940" y="2464377"/>
            <a:ext cx="1119105" cy="2258016"/>
            <a:chOff x="496551" y="2539679"/>
            <a:chExt cx="1119105" cy="2258016"/>
          </a:xfrm>
        </p:grpSpPr>
        <p:sp>
          <p:nvSpPr>
            <p:cNvPr id="286" name="Rectangle 285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7" name="Curved Connector 286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urved Connector 287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urved Connector 288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urved Connector 289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urved Connector 290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urved Connector 291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0672465" y="2464377"/>
            <a:ext cx="1071329" cy="2258016"/>
            <a:chOff x="10084343" y="2539679"/>
            <a:chExt cx="1231257" cy="2258016"/>
          </a:xfrm>
        </p:grpSpPr>
        <p:sp>
          <p:nvSpPr>
            <p:cNvPr id="306" name="Rectangle 305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7" name="Group 306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326" name="Elbow Connector 32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321" name="Elbow Connector 32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316" name="Elbow Connector 315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11" name="Elbow Connector 310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1" name="Group 330"/>
          <p:cNvGrpSpPr/>
          <p:nvPr/>
        </p:nvGrpSpPr>
        <p:grpSpPr>
          <a:xfrm>
            <a:off x="1598491" y="2464377"/>
            <a:ext cx="1190771" cy="2258016"/>
            <a:chOff x="8120389" y="2539679"/>
            <a:chExt cx="1190771" cy="2258016"/>
          </a:xfrm>
        </p:grpSpPr>
        <p:grpSp>
          <p:nvGrpSpPr>
            <p:cNvPr id="332" name="Group 33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3" name="Trapezoid 33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Trapezoid 33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Trapezoid 33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Trapezoid 33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Trapezoid 33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Trapezoid 33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2867691" y="2464377"/>
            <a:ext cx="1190771" cy="2258016"/>
            <a:chOff x="8120389" y="2539679"/>
            <a:chExt cx="1190771" cy="2258016"/>
          </a:xfrm>
        </p:grpSpPr>
        <p:grpSp>
          <p:nvGrpSpPr>
            <p:cNvPr id="347" name="Group 34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8" name="Trapezoid 34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Trapezoid 34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Trapezoid 34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rapezoid 35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Trapezoid 35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Trapezoid 35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8108262" y="2464377"/>
            <a:ext cx="1190771" cy="2258016"/>
            <a:chOff x="8120389" y="2539679"/>
            <a:chExt cx="1190771" cy="2258016"/>
          </a:xfrm>
        </p:grpSpPr>
        <p:grpSp>
          <p:nvGrpSpPr>
            <p:cNvPr id="392" name="Group 391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399" name="Rectangle 398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3" name="Trapezoid 392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Trapezoid 396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Trapezoid 397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9365992" y="2464377"/>
            <a:ext cx="1190771" cy="2258016"/>
            <a:chOff x="8120389" y="2539679"/>
            <a:chExt cx="1190771" cy="2258016"/>
          </a:xfrm>
        </p:grpSpPr>
        <p:grpSp>
          <p:nvGrpSpPr>
            <p:cNvPr id="407" name="Group 406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8" name="Trapezoid 407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Trapezoid 409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Trapezoid 410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Trapezoid 4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rapezoid 412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197997" y="2464377"/>
            <a:ext cx="1071329" cy="2258016"/>
            <a:chOff x="10084343" y="2539679"/>
            <a:chExt cx="1231257" cy="2258016"/>
          </a:xfrm>
        </p:grpSpPr>
        <p:sp>
          <p:nvSpPr>
            <p:cNvPr id="422" name="Rectangle 421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42" name="Elbow Connector 44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37" name="Elbow Connector 43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32" name="Elbow Connector 43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427" name="Elbow Connector 42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6876948" y="2464377"/>
            <a:ext cx="1119105" cy="2258016"/>
            <a:chOff x="496551" y="2539679"/>
            <a:chExt cx="1119105" cy="2258016"/>
          </a:xfrm>
        </p:grpSpPr>
        <p:sp>
          <p:nvSpPr>
            <p:cNvPr id="448" name="Rectangle 447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9" name="Curved Connector 44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urved Connector 44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urved Connector 45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urved Connector 45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urved Connector 45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urved Connector 45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422" idx="0"/>
          </p:cNvCxnSpPr>
          <p:nvPr/>
        </p:nvCxnSpPr>
        <p:spPr>
          <a:xfrm flipH="1">
            <a:off x="4733662" y="1130989"/>
            <a:ext cx="1366356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306" idx="0"/>
          </p:cNvCxnSpPr>
          <p:nvPr/>
        </p:nvCxnSpPr>
        <p:spPr>
          <a:xfrm>
            <a:off x="6100018" y="1130989"/>
            <a:ext cx="5108112" cy="133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5446" y="1118795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0825" y="183955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Ingress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0825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17598" y="3119718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Termin-ation</a:t>
            </a:r>
            <a:r>
              <a:rPr lang="en-US" sz="1400" dirty="0">
                <a:solidFill>
                  <a:schemeClr val="tx1"/>
                </a:solidFill>
              </a:rPr>
              <a:t> MAC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19607" y="4401668"/>
            <a:ext cx="84537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Port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276" y="4401669"/>
            <a:ext cx="905438" cy="83730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VLAN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046206" y="5368836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Bridging Table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6206" y="4090084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Table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6206" y="2624930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Unicast Routing Table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46206" y="1302825"/>
            <a:ext cx="1063215" cy="752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Multicast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Routing Table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737" y="3196814"/>
            <a:ext cx="828340" cy="103273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ACL Policy Table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34982" y="4090566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Flood Group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33190" y="2683580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Unicast </a:t>
            </a:r>
            <a:r>
              <a:rPr lang="en-US" sz="1400" dirty="0" err="1">
                <a:solidFill>
                  <a:schemeClr val="tx1"/>
                </a:solidFill>
              </a:rPr>
              <a:t>Grouop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633190" y="146342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ECMP Group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28820" y="1043945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928820" y="186107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MPLS Label Group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737898" y="3360857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37898" y="4218862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L2 Interface Group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33190" y="5283764"/>
            <a:ext cx="1063215" cy="70955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L3 Multicast Group</a:t>
            </a:r>
          </a:p>
        </p:txBody>
      </p:sp>
      <p:sp>
        <p:nvSpPr>
          <p:cNvPr id="29" name="Oval 28"/>
          <p:cNvSpPr/>
          <p:nvPr/>
        </p:nvSpPr>
        <p:spPr>
          <a:xfrm>
            <a:off x="9972337" y="3478964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0" name="Oval 29"/>
          <p:cNvSpPr/>
          <p:nvPr/>
        </p:nvSpPr>
        <p:spPr>
          <a:xfrm>
            <a:off x="9966955" y="4336969"/>
            <a:ext cx="839098" cy="4733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Phy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4770" y="3070629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INDIRECT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5693" y="7576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4220" y="1177163"/>
            <a:ext cx="70115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SELECT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063" y="2389384"/>
            <a:ext cx="86946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INDIRECT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5025" y="3801695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5025" y="4995743"/>
            <a:ext cx="439544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ALL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stCxn id="5" idx="4"/>
            <a:endCxn id="6" idx="0"/>
          </p:cNvCxnSpPr>
          <p:nvPr/>
        </p:nvCxnSpPr>
        <p:spPr>
          <a:xfrm>
            <a:off x="1194995" y="159213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7" idx="0"/>
          </p:cNvCxnSpPr>
          <p:nvPr/>
        </p:nvCxnSpPr>
        <p:spPr>
          <a:xfrm>
            <a:off x="1194995" y="2872292"/>
            <a:ext cx="0" cy="24742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0" idx="0"/>
          </p:cNvCxnSpPr>
          <p:nvPr/>
        </p:nvCxnSpPr>
        <p:spPr>
          <a:xfrm>
            <a:off x="1194995" y="4152452"/>
            <a:ext cx="0" cy="2492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3"/>
            <a:endCxn id="8" idx="1"/>
          </p:cNvCxnSpPr>
          <p:nvPr/>
        </p:nvCxnSpPr>
        <p:spPr>
          <a:xfrm>
            <a:off x="1609165" y="3636085"/>
            <a:ext cx="20843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9" idx="1"/>
          </p:cNvCxnSpPr>
          <p:nvPr/>
        </p:nvCxnSpPr>
        <p:spPr>
          <a:xfrm flipV="1">
            <a:off x="1647714" y="4820320"/>
            <a:ext cx="171893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" idx="3"/>
            <a:endCxn id="14" idx="1"/>
          </p:cNvCxnSpPr>
          <p:nvPr/>
        </p:nvCxnSpPr>
        <p:spPr>
          <a:xfrm flipV="1">
            <a:off x="2645938" y="1678958"/>
            <a:ext cx="400268" cy="19571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13" idx="1"/>
          </p:cNvCxnSpPr>
          <p:nvPr/>
        </p:nvCxnSpPr>
        <p:spPr>
          <a:xfrm flipV="1">
            <a:off x="2645938" y="3001063"/>
            <a:ext cx="400268" cy="63502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3"/>
            <a:endCxn id="12" idx="1"/>
          </p:cNvCxnSpPr>
          <p:nvPr/>
        </p:nvCxnSpPr>
        <p:spPr>
          <a:xfrm>
            <a:off x="2645938" y="3636085"/>
            <a:ext cx="400268" cy="83013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3"/>
            <a:endCxn id="11" idx="1"/>
          </p:cNvCxnSpPr>
          <p:nvPr/>
        </p:nvCxnSpPr>
        <p:spPr>
          <a:xfrm>
            <a:off x="2645938" y="3636085"/>
            <a:ext cx="400268" cy="21088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5" idx="1"/>
          </p:cNvCxnSpPr>
          <p:nvPr/>
        </p:nvCxnSpPr>
        <p:spPr>
          <a:xfrm>
            <a:off x="3046206" y="3713181"/>
            <a:ext cx="136353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3"/>
          </p:cNvCxnSpPr>
          <p:nvPr/>
        </p:nvCxnSpPr>
        <p:spPr>
          <a:xfrm flipV="1">
            <a:off x="2664985" y="3713181"/>
            <a:ext cx="381221" cy="110713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3"/>
            <a:endCxn id="15" idx="1"/>
          </p:cNvCxnSpPr>
          <p:nvPr/>
        </p:nvCxnSpPr>
        <p:spPr>
          <a:xfrm>
            <a:off x="4109421" y="3001063"/>
            <a:ext cx="300316" cy="712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4" idx="3"/>
            <a:endCxn id="15" idx="1"/>
          </p:cNvCxnSpPr>
          <p:nvPr/>
        </p:nvCxnSpPr>
        <p:spPr>
          <a:xfrm>
            <a:off x="4109421" y="1678958"/>
            <a:ext cx="300316" cy="20342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3"/>
            <a:endCxn id="15" idx="1"/>
          </p:cNvCxnSpPr>
          <p:nvPr/>
        </p:nvCxnSpPr>
        <p:spPr>
          <a:xfrm flipV="1">
            <a:off x="4109421" y="3713181"/>
            <a:ext cx="300316" cy="7530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3"/>
            <a:endCxn id="15" idx="1"/>
          </p:cNvCxnSpPr>
          <p:nvPr/>
        </p:nvCxnSpPr>
        <p:spPr>
          <a:xfrm flipV="1">
            <a:off x="4109421" y="3713181"/>
            <a:ext cx="300316" cy="2031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6" idx="3"/>
            <a:endCxn id="29" idx="2"/>
          </p:cNvCxnSpPr>
          <p:nvPr/>
        </p:nvCxnSpPr>
        <p:spPr>
          <a:xfrm>
            <a:off x="9801113" y="3715633"/>
            <a:ext cx="17122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30" idx="2"/>
          </p:cNvCxnSpPr>
          <p:nvPr/>
        </p:nvCxnSpPr>
        <p:spPr>
          <a:xfrm>
            <a:off x="9801113" y="4573638"/>
            <a:ext cx="165842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3"/>
            <a:endCxn id="24" idx="1"/>
          </p:cNvCxnSpPr>
          <p:nvPr/>
        </p:nvCxnSpPr>
        <p:spPr>
          <a:xfrm flipV="1">
            <a:off x="6696405" y="1398721"/>
            <a:ext cx="232415" cy="41947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3"/>
            <a:endCxn id="25" idx="1"/>
          </p:cNvCxnSpPr>
          <p:nvPr/>
        </p:nvCxnSpPr>
        <p:spPr>
          <a:xfrm>
            <a:off x="6696405" y="1818200"/>
            <a:ext cx="232415" cy="3976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3"/>
            <a:endCxn id="23" idx="1"/>
          </p:cNvCxnSpPr>
          <p:nvPr/>
        </p:nvCxnSpPr>
        <p:spPr>
          <a:xfrm flipV="1">
            <a:off x="5238077" y="1818200"/>
            <a:ext cx="395113" cy="189498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  <a:endCxn id="21" idx="1"/>
          </p:cNvCxnSpPr>
          <p:nvPr/>
        </p:nvCxnSpPr>
        <p:spPr>
          <a:xfrm flipV="1">
            <a:off x="5238077" y="3038356"/>
            <a:ext cx="395113" cy="6748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20" idx="1"/>
          </p:cNvCxnSpPr>
          <p:nvPr/>
        </p:nvCxnSpPr>
        <p:spPr>
          <a:xfrm>
            <a:off x="5238077" y="3713181"/>
            <a:ext cx="396905" cy="7321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28" idx="1"/>
          </p:cNvCxnSpPr>
          <p:nvPr/>
        </p:nvCxnSpPr>
        <p:spPr>
          <a:xfrm>
            <a:off x="5238077" y="3713181"/>
            <a:ext cx="395113" cy="19253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5" idx="3"/>
            <a:endCxn id="26" idx="1"/>
          </p:cNvCxnSpPr>
          <p:nvPr/>
        </p:nvCxnSpPr>
        <p:spPr>
          <a:xfrm>
            <a:off x="5238077" y="3713181"/>
            <a:ext cx="3499821" cy="2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8" idx="3"/>
            <a:endCxn id="27" idx="1"/>
          </p:cNvCxnSpPr>
          <p:nvPr/>
        </p:nvCxnSpPr>
        <p:spPr>
          <a:xfrm flipV="1">
            <a:off x="6696405" y="4573638"/>
            <a:ext cx="2041493" cy="10649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28" idx="3"/>
            <a:endCxn id="26" idx="1"/>
          </p:cNvCxnSpPr>
          <p:nvPr/>
        </p:nvCxnSpPr>
        <p:spPr>
          <a:xfrm flipV="1">
            <a:off x="6696405" y="3715633"/>
            <a:ext cx="2041493" cy="19229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20" idx="3"/>
            <a:endCxn id="26" idx="1"/>
          </p:cNvCxnSpPr>
          <p:nvPr/>
        </p:nvCxnSpPr>
        <p:spPr>
          <a:xfrm flipV="1">
            <a:off x="6698197" y="3715633"/>
            <a:ext cx="2039701" cy="72970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0" idx="3"/>
            <a:endCxn id="27" idx="1"/>
          </p:cNvCxnSpPr>
          <p:nvPr/>
        </p:nvCxnSpPr>
        <p:spPr>
          <a:xfrm>
            <a:off x="6698197" y="4445342"/>
            <a:ext cx="2039701" cy="12829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5" idx="3"/>
            <a:endCxn id="27" idx="1"/>
          </p:cNvCxnSpPr>
          <p:nvPr/>
        </p:nvCxnSpPr>
        <p:spPr>
          <a:xfrm>
            <a:off x="7992035" y="2215850"/>
            <a:ext cx="745863" cy="2357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4" idx="3"/>
            <a:endCxn id="26" idx="1"/>
          </p:cNvCxnSpPr>
          <p:nvPr/>
        </p:nvCxnSpPr>
        <p:spPr>
          <a:xfrm>
            <a:off x="7992035" y="1398721"/>
            <a:ext cx="745863" cy="231691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21" idx="3"/>
            <a:endCxn id="26" idx="1"/>
          </p:cNvCxnSpPr>
          <p:nvPr/>
        </p:nvCxnSpPr>
        <p:spPr>
          <a:xfrm>
            <a:off x="6696405" y="3038356"/>
            <a:ext cx="2041493" cy="6772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Broadcom SDK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OF-Agent</a:t>
            </a:r>
          </a:p>
          <a:p>
            <a:pPr algn="ctr"/>
            <a:r>
              <a:rPr lang="en-US" b="1" dirty="0"/>
              <a:t>(Indigo)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On-Switch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Off-Switch</a:t>
            </a:r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  <a:solidFill>
            <a:schemeClr val="bg1">
              <a:lumMod val="75000"/>
            </a:schemeClr>
          </a:solidFill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Controller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P4 Compiler</a:t>
            </a:r>
          </a:p>
          <a:p>
            <a:pPr algn="r"/>
            <a:r>
              <a:rPr lang="en-US" dirty="0"/>
              <a:t>maps from</a:t>
            </a:r>
          </a:p>
          <a:p>
            <a:pPr algn="r"/>
            <a:r>
              <a:rPr lang="en-US" dirty="0"/>
              <a:t>Logical to</a:t>
            </a:r>
          </a:p>
          <a:p>
            <a:pPr algn="r"/>
            <a:r>
              <a:rPr lang="en-US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endParaRPr lang="en-US" sz="2800" dirty="0"/>
          </a:p>
          <a:p>
            <a:pPr algn="ctr">
              <a:spcBef>
                <a:spcPts val="600"/>
              </a:spcBef>
            </a:pPr>
            <a:r>
              <a:rPr lang="en-US" sz="2800" dirty="0"/>
              <a:t>Stratum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/>
              <a:t>ONL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SDK (Driver)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API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 Chip(s)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Peripheral(s)</a:t>
            </a:r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P4Runtime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gNMI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gNOI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 Broker</a:t>
            </a:r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Chip Abstraction Managers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 Manager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Chassis Manager</a:t>
            </a:r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P4 Compiler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077873"/>
            <a:chOff x="1858297" y="273786"/>
            <a:chExt cx="4923335" cy="1236163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ACL</a:t>
              </a:r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43" idx="1"/>
            </p:cNvCxnSpPr>
            <p:nvPr/>
          </p:nvCxnSpPr>
          <p:spPr>
            <a:xfrm>
              <a:off x="3198546" y="1070204"/>
              <a:ext cx="823064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43" idx="3"/>
              <a:endCxn id="7" idx="1"/>
            </p:cNvCxnSpPr>
            <p:nvPr/>
          </p:nvCxnSpPr>
          <p:spPr>
            <a:xfrm flipV="1">
              <a:off x="4990089" y="1070204"/>
              <a:ext cx="818149" cy="43974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bcm_forward.bin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bf_forward.bin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Switch ASIC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Switch OS</a:t>
              </a: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P4Runtime Server</a:t>
              </a:r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p4runtime.proto</a:t>
            </a:r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ASIC SDK</a:t>
            </a:r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Frontend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59615" y="1181792"/>
            <a:ext cx="968479" cy="5614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79338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6414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>
                <a:solidFill>
                  <a:prstClr val="white"/>
                </a:solidFill>
                <a:latin typeface="+mn-lt"/>
              </a:rPr>
              <a:t>Switching Chips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OLT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</a:t>
            </a:r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Passive Optical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81635" y="2488977"/>
            <a:ext cx="1419583" cy="2263562"/>
          </a:xfrm>
          <a:prstGeom prst="roundRect">
            <a:avLst>
              <a:gd name="adj" fmla="val 8503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000000"/>
                </a:solidFill>
              </a:rPr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Schedule</a:t>
            </a:r>
          </a:p>
          <a:p>
            <a:pPr algn="ctr"/>
            <a:endParaRPr lang="en-US" sz="1050" dirty="0"/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</a:rPr>
              <a:t>Fixed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Verification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Egresss</a:t>
            </a:r>
            <a:r>
              <a:rPr lang="en-US" sz="1600" dirty="0"/>
              <a:t> </a:t>
            </a:r>
            <a:r>
              <a:rPr lang="en-US" sz="1600" dirty="0" err="1"/>
              <a:t>Match+Action</a:t>
            </a:r>
            <a:r>
              <a:rPr lang="en-US" sz="1600" dirty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/ Checksum Update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Manager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97456" y="2467538"/>
            <a:ext cx="1119105" cy="2258016"/>
            <a:chOff x="496551" y="2539679"/>
            <a:chExt cx="1119105" cy="2258016"/>
          </a:xfrm>
        </p:grpSpPr>
        <p:sp>
          <p:nvSpPr>
            <p:cNvPr id="242" name="Rectangle 241"/>
            <p:cNvSpPr/>
            <p:nvPr/>
          </p:nvSpPr>
          <p:spPr>
            <a:xfrm>
              <a:off x="496551" y="2539679"/>
              <a:ext cx="1119105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3" name="Curved Connector 24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urved Connector 243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244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urved Connector 245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urved Connector 246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urved Connector 247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672465" y="2488977"/>
            <a:ext cx="1071329" cy="2258016"/>
            <a:chOff x="10084343" y="2539679"/>
            <a:chExt cx="1231257" cy="2258016"/>
          </a:xfrm>
        </p:grpSpPr>
        <p:sp>
          <p:nvSpPr>
            <p:cNvPr id="255" name="Rectangle 254"/>
            <p:cNvSpPr/>
            <p:nvPr/>
          </p:nvSpPr>
          <p:spPr>
            <a:xfrm>
              <a:off x="10084343" y="2539679"/>
              <a:ext cx="1231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207800" y="4244921"/>
              <a:ext cx="1012335" cy="356853"/>
              <a:chOff x="10207800" y="4244921"/>
              <a:chExt cx="1012335" cy="356853"/>
            </a:xfrm>
          </p:grpSpPr>
          <p:cxnSp>
            <p:nvCxnSpPr>
              <p:cNvPr id="497" name="Elbow Connector 49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0207800" y="3737857"/>
              <a:ext cx="1012335" cy="356853"/>
              <a:chOff x="10207800" y="4244921"/>
              <a:chExt cx="1012335" cy="356853"/>
            </a:xfrm>
          </p:grpSpPr>
          <p:cxnSp>
            <p:nvCxnSpPr>
              <p:cNvPr id="492" name="Elbow Connector 49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10207800" y="3227585"/>
              <a:ext cx="1012335" cy="356853"/>
              <a:chOff x="10207800" y="4244921"/>
              <a:chExt cx="1012335" cy="356853"/>
            </a:xfrm>
          </p:grpSpPr>
          <p:cxnSp>
            <p:nvCxnSpPr>
              <p:cNvPr id="487" name="Elbow Connector 486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10207800" y="2719283"/>
              <a:ext cx="1012335" cy="356853"/>
              <a:chOff x="10207800" y="4244921"/>
              <a:chExt cx="1012335" cy="356853"/>
            </a:xfrm>
          </p:grpSpPr>
          <p:cxnSp>
            <p:nvCxnSpPr>
              <p:cNvPr id="302" name="Elbow Connector 301"/>
              <p:cNvCxnSpPr/>
              <p:nvPr/>
            </p:nvCxnSpPr>
            <p:spPr>
              <a:xfrm>
                <a:off x="10227307" y="4249848"/>
                <a:ext cx="992828" cy="346999"/>
              </a:xfrm>
              <a:prstGeom prst="bentConnector3">
                <a:avLst>
                  <a:gd name="adj1" fmla="val 9931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H="1">
                <a:off x="10207800" y="4596847"/>
                <a:ext cx="1012335" cy="4927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flipV="1">
                <a:off x="11102347" y="4247750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0991556" y="4244927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V="1">
                <a:off x="10868454" y="4244921"/>
                <a:ext cx="0" cy="341766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2" name="Group 501"/>
          <p:cNvGrpSpPr/>
          <p:nvPr/>
        </p:nvGrpSpPr>
        <p:grpSpPr>
          <a:xfrm>
            <a:off x="1587733" y="2464377"/>
            <a:ext cx="1190771" cy="2258016"/>
            <a:chOff x="8120389" y="2539679"/>
            <a:chExt cx="1190771" cy="2258016"/>
          </a:xfrm>
        </p:grpSpPr>
        <p:grpSp>
          <p:nvGrpSpPr>
            <p:cNvPr id="503" name="Group 502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22" name="Rectangle 52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0" name="Trapezoid 519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Trapezoid 517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Trapezoid 515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4" name="Trapezoid 51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rapezoid 511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rapezoid 509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2846175" y="2466145"/>
            <a:ext cx="1190771" cy="2258016"/>
            <a:chOff x="8120389" y="2539679"/>
            <a:chExt cx="1190771" cy="2258016"/>
          </a:xfrm>
        </p:grpSpPr>
        <p:grpSp>
          <p:nvGrpSpPr>
            <p:cNvPr id="530" name="Group 52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1" name="Trapezoid 53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Trapezoid 53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3" name="Trapezoid 53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Trapezoid 53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Trapezoid 53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Trapezoid 53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4" name="Group 543"/>
          <p:cNvGrpSpPr/>
          <p:nvPr/>
        </p:nvGrpSpPr>
        <p:grpSpPr>
          <a:xfrm>
            <a:off x="4114663" y="2476236"/>
            <a:ext cx="1190771" cy="2258016"/>
            <a:chOff x="8120389" y="2539679"/>
            <a:chExt cx="1190771" cy="2258016"/>
          </a:xfrm>
        </p:grpSpPr>
        <p:grpSp>
          <p:nvGrpSpPr>
            <p:cNvPr id="545" name="Group 54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52" name="Rectangle 55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6" name="Trapezoid 54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apezoid 54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apezoid 54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9" name="Trapezoid 54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apezoid 54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Trapezoid 55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871336" y="2483685"/>
            <a:ext cx="1190771" cy="2258016"/>
            <a:chOff x="8120389" y="2539679"/>
            <a:chExt cx="1190771" cy="2258016"/>
          </a:xfrm>
        </p:grpSpPr>
        <p:grpSp>
          <p:nvGrpSpPr>
            <p:cNvPr id="560" name="Group 55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67" name="Rectangle 56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1" name="Trapezoid 56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rapezoid 56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Trapezoid 56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Trapezoid 56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5" name="Trapezoid 56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Trapezoid 56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8129778" y="2485453"/>
            <a:ext cx="1190771" cy="2258016"/>
            <a:chOff x="8120389" y="2539679"/>
            <a:chExt cx="1190771" cy="2258016"/>
          </a:xfrm>
        </p:grpSpPr>
        <p:grpSp>
          <p:nvGrpSpPr>
            <p:cNvPr id="575" name="Group 574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82" name="Rectangle 581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6" name="Trapezoid 575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Trapezoid 576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8" name="Trapezoid 577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Trapezoid 578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Trapezoid 579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1" name="Trapezoid 580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9398266" y="2495544"/>
            <a:ext cx="1190771" cy="2258016"/>
            <a:chOff x="8120389" y="2539679"/>
            <a:chExt cx="1190771" cy="2258016"/>
          </a:xfrm>
        </p:grpSpPr>
        <p:grpSp>
          <p:nvGrpSpPr>
            <p:cNvPr id="590" name="Group 589"/>
            <p:cNvGrpSpPr/>
            <p:nvPr/>
          </p:nvGrpSpPr>
          <p:grpSpPr>
            <a:xfrm>
              <a:off x="8120389" y="2539679"/>
              <a:ext cx="1190771" cy="2258016"/>
              <a:chOff x="2782706" y="2539679"/>
              <a:chExt cx="1190771" cy="2258016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2782706" y="2539679"/>
                <a:ext cx="1190771" cy="2258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2858908" y="2612592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2858908" y="2975789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2858908" y="3346261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2858908" y="3716733"/>
                <a:ext cx="63379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2865809" y="4082543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865809" y="4435522"/>
                <a:ext cx="626890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Trapezoid 590"/>
            <p:cNvSpPr/>
            <p:nvPr/>
          </p:nvSpPr>
          <p:spPr>
            <a:xfrm rot="5400000">
              <a:off x="8932462" y="257553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2" name="Trapezoid 591"/>
            <p:cNvSpPr/>
            <p:nvPr/>
          </p:nvSpPr>
          <p:spPr>
            <a:xfrm rot="5400000">
              <a:off x="8932470" y="293317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Trapezoid 592"/>
            <p:cNvSpPr/>
            <p:nvPr/>
          </p:nvSpPr>
          <p:spPr>
            <a:xfrm rot="5400000">
              <a:off x="8932471" y="3307858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4" name="Trapezoid 593"/>
            <p:cNvSpPr/>
            <p:nvPr/>
          </p:nvSpPr>
          <p:spPr>
            <a:xfrm rot="5400000">
              <a:off x="8932470" y="3674114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5" name="Trapezoid 594"/>
            <p:cNvSpPr/>
            <p:nvPr/>
          </p:nvSpPr>
          <p:spPr>
            <a:xfrm rot="5400000">
              <a:off x="8932471" y="4031752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Trapezoid 595"/>
            <p:cNvSpPr/>
            <p:nvPr/>
          </p:nvSpPr>
          <p:spPr>
            <a:xfrm rot="5400000">
              <a:off x="8932470" y="4392040"/>
              <a:ext cx="294560" cy="380564"/>
            </a:xfrm>
            <a:prstGeom prst="trapezoid">
              <a:avLst>
                <a:gd name="adj" fmla="val 183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Tofino ASIC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switch.p4</a:t>
              </a:r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Barefoot P4 Compiler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ofdpa.c</a:t>
                </a:r>
                <a:endParaRPr lang="en-US" sz="16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ofdpa.h</a:t>
                </a:r>
                <a:endParaRPr lang="en-US" sz="16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ofdpa.p4</a:t>
              </a:r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Broadcom P4 Compiler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Tomahawk ASIC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Broadcom SDK</a:t>
              </a:r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sai.pdf</a:t>
                </a:r>
                <a:endParaRPr lang="en-US" sz="1600" dirty="0"/>
              </a:p>
              <a:p>
                <a:pPr algn="ctr"/>
                <a:r>
                  <a:rPr lang="en-US" sz="1600" dirty="0"/>
                  <a:t>(spec)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sai.c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sai-brcm.h</a:t>
                </a:r>
                <a:endParaRPr lang="en-US" sz="14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XXX ASIC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sai.p4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Compiler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(arch)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Pipeline</a:t>
            </a:r>
          </a:p>
          <a:p>
            <a:pPr algn="ctr"/>
            <a:r>
              <a:rPr lang="en-US" dirty="0"/>
              <a:t>Definition</a:t>
            </a:r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Vendor</a:t>
            </a:r>
          </a:p>
          <a:p>
            <a:pPr algn="ctr"/>
            <a:r>
              <a:rPr lang="en-US" dirty="0"/>
              <a:t>SDK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Switching</a:t>
            </a:r>
          </a:p>
          <a:p>
            <a:pPr algn="ctr"/>
            <a:r>
              <a:rPr lang="en-US" dirty="0"/>
              <a:t>Chip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Compiles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Abstracts</a:t>
            </a:r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Routing Table</a:t>
            </a:r>
          </a:p>
          <a:p>
            <a:pPr algn="ctr"/>
            <a:r>
              <a:rPr lang="en-US" b="1" dirty="0"/>
              <a:t>(RIB)</a:t>
            </a:r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Forwarding Table</a:t>
            </a:r>
          </a:p>
          <a:p>
            <a:pPr algn="ctr"/>
            <a:r>
              <a:rPr lang="en-US" b="1" dirty="0"/>
              <a:t>(FIB)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</a:t>
            </a:r>
            <a:r>
              <a:rPr lang="en" dirty="0"/>
              <a:t> 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gNMI </a:t>
            </a:r>
            <a:r>
              <a:rPr lang="en" dirty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model.go</a:t>
            </a:r>
            <a:r>
              <a:rPr lang="en-US" sz="1600" b="1" dirty="0"/>
              <a:t>, </a:t>
            </a:r>
            <a:r>
              <a:rPr lang="en" sz="1600" b="1" dirty="0" err="1"/>
              <a:t>model.cc</a:t>
            </a:r>
            <a:r>
              <a:rPr lang="en-US" sz="1600" b="1" dirty="0"/>
              <a:t>, </a:t>
            </a:r>
            <a:r>
              <a:rPr lang="en" sz="1600" b="1" dirty="0"/>
              <a:t> </a:t>
            </a:r>
            <a:r>
              <a:rPr lang="en" sz="1600" b="1" dirty="0" err="1"/>
              <a:t>model.java</a:t>
            </a:r>
            <a:r>
              <a:rPr lang="en-US" sz="1600" b="1" dirty="0"/>
              <a:t>.</a:t>
            </a:r>
            <a:r>
              <a:rPr lang="en" sz="1600" b="1" dirty="0"/>
              <a:t> 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>
                <a:solidFill>
                  <a:schemeClr val="dk1"/>
                </a:solidFill>
              </a:rPr>
              <a:t>cc,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/>
              <a:t>Runtime API</a:t>
            </a:r>
            <a:r>
              <a:rPr lang="en-US" sz="1600" dirty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as a </a:t>
            </a:r>
            <a:r>
              <a:rPr lang="en-US" sz="1600" dirty="0" err="1"/>
              <a:t>ProtoBuf</a:t>
            </a: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  <a:solidFill>
            <a:schemeClr val="bg2">
              <a:lumMod val="50000"/>
            </a:schemeClr>
          </a:solidFill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>
                  <a:solidFill>
                    <a:schemeClr val="bg1"/>
                  </a:solidFill>
                </a:rPr>
                <a:t>BMv2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bg1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bg1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>
                <a:solidFill>
                  <a:schemeClr val="bg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Southbound Plugins</a:t>
            </a:r>
          </a:p>
          <a:p>
            <a:pPr algn="r"/>
            <a:r>
              <a:rPr lang="en-US" sz="1600" dirty="0"/>
              <a:t>Device-specific Drivers</a:t>
            </a:r>
          </a:p>
          <a:p>
            <a:pPr algn="r"/>
            <a:r>
              <a:rPr lang="en-US" sz="1600" dirty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Multiple Pipelines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Drivers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Software, Certs, </a:t>
            </a:r>
            <a:r>
              <a:rPr lang="en-US" dirty="0" err="1"/>
              <a:t>Config</a:t>
            </a:r>
            <a:r>
              <a:rPr lang="en-US" dirty="0"/>
              <a:t>,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Control 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Topology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Link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Device Service</a:t>
            </a:r>
          </a:p>
          <a:p>
            <a:pPr algn="ctr"/>
            <a:r>
              <a:rPr lang="en-US" dirty="0"/>
              <a:t>(ONOS)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Listener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</a:t>
            </a:r>
            <a:r>
              <a:rPr lang="en-US" dirty="0" err="1"/>
              <a:t>k,v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/>
              <a:t>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/>
              <a:t>Device </a:t>
            </a:r>
            <a:r>
              <a:rPr lang="en-US" dirty="0"/>
              <a:t>Event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/>
              <a:t>Link Event</a:t>
            </a:r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Src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/>
              <a:t>Dst</a:t>
            </a: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/>
              <a:t>…</a:t>
            </a:r>
            <a:endParaRPr lang="en-US" dirty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5B9B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Type</a:t>
              </a:r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Optional 802.1Q VLAN 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OS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Fine-grain, In-band Measurement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Analysis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Dataplane</a:t>
            </a:r>
            <a:endParaRPr lang="en-US" sz="1600" dirty="0"/>
          </a:p>
        </p:txBody>
      </p:sp>
      <p:pic>
        <p:nvPicPr>
          <p:cNvPr id="5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736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19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01" y="4661847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Routers</a:t>
            </a:r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Spine 1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Leaf 4</a:t>
            </a:r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Groups</a:t>
            </a:r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Servers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Active-Active</a:t>
            </a:r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(Dual </a:t>
            </a:r>
            <a:r>
              <a:rPr lang="en-US" sz="1600" dirty="0" err="1"/>
              <a:t>ToRs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10.0.2.0/24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DST_IP  = 10.0.2.1/32</a:t>
            </a:r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10.0.1.1/24</a:t>
            </a:r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10.0.2.1/24</a:t>
            </a:r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1</a:t>
            </a:r>
          </a:p>
          <a:p>
            <a:pPr algn="ctr"/>
            <a:r>
              <a:rPr lang="en-US" dirty="0"/>
              <a:t>(103)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Spine 2</a:t>
            </a:r>
          </a:p>
          <a:p>
            <a:pPr algn="ctr"/>
            <a:r>
              <a:rPr lang="en-US" dirty="0"/>
              <a:t>(104)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2</a:t>
            </a:r>
          </a:p>
          <a:p>
            <a:pPr algn="ctr"/>
            <a:r>
              <a:rPr lang="en-US" dirty="0"/>
              <a:t>(102)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102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Match: </a:t>
            </a:r>
            <a:r>
              <a:rPr lang="en-US" dirty="0" err="1">
                <a:solidFill>
                  <a:schemeClr val="tx2"/>
                </a:solidFill>
              </a:rPr>
              <a:t>MPLS_Label</a:t>
            </a:r>
            <a:r>
              <a:rPr lang="en-US" dirty="0">
                <a:solidFill>
                  <a:schemeClr val="tx2"/>
                </a:solidFill>
              </a:rPr>
              <a:t> = 102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IP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Path Service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Host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Host Location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Topology Service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en-US" dirty="0" err="1"/>
              <a:t>Config</a:t>
            </a:r>
            <a:endParaRPr lang="en-US" dirty="0"/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Device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Link</a:t>
            </a:r>
          </a:p>
          <a:p>
            <a:r>
              <a:rPr lang="en-US" dirty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ONOS Applications</a:t>
            </a:r>
          </a:p>
          <a:p>
            <a:pPr algn="ctr"/>
            <a:r>
              <a:rPr lang="mr-IN" dirty="0"/>
              <a:t>…</a:t>
            </a:r>
            <a:r>
              <a:rPr lang="en-US" dirty="0"/>
              <a:t>  and Core Services 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  Network Devices 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SBI</a:t>
              </a:r>
            </a:p>
            <a:p>
              <a:r>
                <a:rPr lang="en-US" dirty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Device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  <a:p>
              <a:pPr algn="ctr"/>
              <a:r>
                <a:rPr lang="en-US" dirty="0"/>
                <a:t>Provider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r>
                <a:rPr lang="en-US" dirty="0"/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</a:t>
              </a:r>
            </a:p>
            <a:p>
              <a:pPr algn="ctr"/>
              <a:r>
                <a:rPr lang="en-US" dirty="0"/>
                <a:t>Flow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gNMI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Elements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ONOS RIC</a:t>
            </a:r>
            <a:r>
              <a:rPr lang="en-US" dirty="0"/>
              <a:t>:</a:t>
            </a:r>
          </a:p>
          <a:p>
            <a:r>
              <a:rPr lang="en-US" i="1" dirty="0"/>
              <a:t>RAN</a:t>
            </a:r>
          </a:p>
          <a:p>
            <a:r>
              <a:rPr lang="en-US" i="1" dirty="0"/>
              <a:t>Intelligent</a:t>
            </a:r>
          </a:p>
          <a:p>
            <a:r>
              <a:rPr lang="en-US" i="1" dirty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K/V</a:t>
            </a:r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DB</a:t>
            </a:r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Aggregation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Interference Mgmt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Handover Control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Service Management</a:t>
            </a:r>
            <a:endParaRPr lang="en-US" dirty="0"/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     Phase 2</a:t>
            </a:r>
          </a:p>
          <a:p>
            <a:pPr algn="ctr"/>
            <a:r>
              <a:rPr lang="en-US" sz="1600" dirty="0"/>
              <a:t>Network owners take control of packet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680;p45"/>
          <p:cNvCxnSpPr/>
          <p:nvPr/>
        </p:nvCxnSpPr>
        <p:spPr>
          <a:xfrm flipV="1">
            <a:off x="3659359" y="3202241"/>
            <a:ext cx="189497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/>
          <p:nvPr/>
        </p:nvCxnSpPr>
        <p:spPr>
          <a:xfrm>
            <a:off x="3659359" y="3202241"/>
            <a:ext cx="1337439" cy="1017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/>
          <p:nvPr/>
        </p:nvCxnSpPr>
        <p:spPr>
          <a:xfrm flipH="1" flipV="1">
            <a:off x="5476465" y="2277365"/>
            <a:ext cx="1283268" cy="91367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/>
          <p:nvPr/>
        </p:nvCxnSpPr>
        <p:spPr>
          <a:xfrm flipH="1">
            <a:off x="5285994" y="3191042"/>
            <a:ext cx="1473739" cy="1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/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/>
          <p:nvPr/>
        </p:nvCxnSpPr>
        <p:spPr>
          <a:xfrm flipV="1">
            <a:off x="3659359" y="2262235"/>
            <a:ext cx="1323575" cy="940007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</p:cNvCxnSpPr>
          <p:nvPr/>
        </p:nvCxnSpPr>
        <p:spPr>
          <a:xfrm flipV="1">
            <a:off x="1640039" y="3202241"/>
            <a:ext cx="1539653" cy="1193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48600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ID, arrival time, departure, queue delay, etc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4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Header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Payload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S2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Metadata S5</a:t>
              </a:r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Google Shape;694;p45"/>
          <p:cNvCxnSpPr>
            <a:endCxn id="102" idx="1"/>
          </p:cNvCxnSpPr>
          <p:nvPr/>
        </p:nvCxnSpPr>
        <p:spPr>
          <a:xfrm>
            <a:off x="7353820" y="3173507"/>
            <a:ext cx="1425449" cy="7165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15733" y="244652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571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28469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279715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8048" y="3767477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8263" y="1947142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839" y="2810495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463;p153" descr="switch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2658" y="2800414"/>
            <a:ext cx="915462" cy="736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T6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T1</a:t>
              </a:r>
            </a:p>
            <a:p>
              <a:pPr algn="ctr"/>
              <a:r>
                <a:rPr lang="en-US" sz="1400" dirty="0" err="1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T0</a:t>
              </a:r>
            </a:p>
            <a:p>
              <a:pPr algn="ctr"/>
              <a:r>
                <a:rPr lang="en-US" sz="1400" dirty="0"/>
                <a:t>port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T2</a:t>
              </a:r>
            </a:p>
            <a:p>
              <a:pPr algn="ctr"/>
              <a:r>
                <a:rPr lang="en-US" sz="1400" dirty="0"/>
                <a:t>mac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T4</a:t>
              </a:r>
            </a:p>
            <a:p>
              <a:pPr algn="ctr"/>
              <a:r>
                <a:rPr lang="en-US" sz="1400" dirty="0" err="1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4424" y="420417"/>
            <a:ext cx="47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Filter </a:t>
            </a:r>
            <a:r>
              <a:rPr lang="en-US" dirty="0"/>
              <a:t>on “Switch-Port, MAC-</a:t>
            </a:r>
            <a:r>
              <a:rPr lang="en-US" dirty="0" err="1"/>
              <a:t>Addr</a:t>
            </a:r>
            <a:r>
              <a:rPr lang="en-US" dirty="0"/>
              <a:t>, VLAN, IP-</a:t>
            </a:r>
            <a:r>
              <a:rPr lang="en-US" dirty="0" err="1"/>
              <a:t>Addr</a:t>
            </a:r>
            <a:r>
              <a:rPr lang="en-US" dirty="0"/>
              <a:t>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22555" y="2535440"/>
            <a:ext cx="1341393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OpenFlow 1.3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Flow Rules</a:t>
            </a:r>
          </a:p>
        </p:txBody>
      </p:sp>
      <p:cxnSp>
        <p:nvCxnSpPr>
          <p:cNvPr id="94" name="Straight Arrow Connector 93"/>
          <p:cNvCxnSpPr>
            <a:stCxn id="76" idx="3"/>
          </p:cNvCxnSpPr>
          <p:nvPr/>
        </p:nvCxnSpPr>
        <p:spPr>
          <a:xfrm>
            <a:off x="6163948" y="2778584"/>
            <a:ext cx="40939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6" idx="1"/>
          </p:cNvCxnSpPr>
          <p:nvPr/>
        </p:nvCxnSpPr>
        <p:spPr>
          <a:xfrm>
            <a:off x="4384142" y="2778583"/>
            <a:ext cx="438413" cy="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20143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5542" y="1908918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1981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Protocol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2228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015" y="1916962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OpenFlow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Cloud Callout 15"/>
          <p:cNvSpPr/>
          <p:nvPr/>
        </p:nvSpPr>
        <p:spPr>
          <a:xfrm flipH="1">
            <a:off x="1408329" y="842212"/>
            <a:ext cx="2273520" cy="1370056"/>
          </a:xfrm>
          <a:prstGeom prst="cloudCallout">
            <a:avLst>
              <a:gd name="adj1" fmla="val -60730"/>
              <a:gd name="adj2" fmla="val 8682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58654" y="1095127"/>
            <a:ext cx="1418896" cy="81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u="sng" dirty="0"/>
              <a:t>Flow Table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</a:p>
        </p:txBody>
      </p:sp>
      <p:pic>
        <p:nvPicPr>
          <p:cNvPr id="1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958" y="2345741"/>
            <a:ext cx="1127117" cy="10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48" y="2276748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274;p44"/>
          <p:cNvSpPr txBox="1"/>
          <p:nvPr/>
        </p:nvSpPr>
        <p:spPr>
          <a:xfrm>
            <a:off x="1841304" y="1263568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</a:t>
            </a:r>
            <a:endParaRPr b="1" dirty="0"/>
          </a:p>
        </p:txBody>
      </p:sp>
      <p:sp>
        <p:nvSpPr>
          <p:cNvPr id="52" name="Google Shape;275;p44"/>
          <p:cNvSpPr txBox="1"/>
          <p:nvPr/>
        </p:nvSpPr>
        <p:spPr>
          <a:xfrm>
            <a:off x="1593747" y="3047540"/>
            <a:ext cx="1343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Forwarding</a:t>
            </a:r>
            <a:endParaRPr b="1" dirty="0"/>
          </a:p>
        </p:txBody>
      </p:sp>
      <p:sp>
        <p:nvSpPr>
          <p:cNvPr id="53" name="Google Shape;276;p44"/>
          <p:cNvSpPr txBox="1"/>
          <p:nvPr/>
        </p:nvSpPr>
        <p:spPr>
          <a:xfrm>
            <a:off x="1841247" y="5016867"/>
            <a:ext cx="109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</a:t>
            </a:r>
            <a:endParaRPr b="1" dirty="0"/>
          </a:p>
        </p:txBody>
      </p:sp>
      <p:cxnSp>
        <p:nvCxnSpPr>
          <p:cNvPr id="33" name="Google Shape;259;p44"/>
          <p:cNvCxnSpPr>
            <a:endCxn id="22" idx="0"/>
          </p:cNvCxnSpPr>
          <p:nvPr/>
        </p:nvCxnSpPr>
        <p:spPr>
          <a:xfrm flipH="1">
            <a:off x="3851139" y="2005154"/>
            <a:ext cx="1477066" cy="65533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260;p44"/>
          <p:cNvCxnSpPr>
            <a:endCxn id="27" idx="0"/>
          </p:cNvCxnSpPr>
          <p:nvPr/>
        </p:nvCxnSpPr>
        <p:spPr>
          <a:xfrm>
            <a:off x="5328203" y="2005154"/>
            <a:ext cx="1872230" cy="65445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261;p44"/>
          <p:cNvCxnSpPr>
            <a:endCxn id="23" idx="0"/>
          </p:cNvCxnSpPr>
          <p:nvPr/>
        </p:nvCxnSpPr>
        <p:spPr>
          <a:xfrm flipH="1">
            <a:off x="4993873" y="2005154"/>
            <a:ext cx="334330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265;p44"/>
          <p:cNvCxnSpPr>
            <a:endCxn id="39" idx="0"/>
          </p:cNvCxnSpPr>
          <p:nvPr/>
        </p:nvCxnSpPr>
        <p:spPr>
          <a:xfrm>
            <a:off x="5328203" y="2005154"/>
            <a:ext cx="823137" cy="66204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" name="Google Shape;246;p44"/>
          <p:cNvSpPr/>
          <p:nvPr/>
        </p:nvSpPr>
        <p:spPr>
          <a:xfrm>
            <a:off x="2937204" y="4109579"/>
            <a:ext cx="5307410" cy="21467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Google Shape;255;p44"/>
          <p:cNvSpPr/>
          <p:nvPr/>
        </p:nvSpPr>
        <p:spPr>
          <a:xfrm>
            <a:off x="4845733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Multicast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9" name="Google Shape;256;p44"/>
          <p:cNvSpPr/>
          <p:nvPr/>
        </p:nvSpPr>
        <p:spPr>
          <a:xfrm>
            <a:off x="3129740" y="4998411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Hashed (ECMP)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" name="Google Shape;257;p44"/>
          <p:cNvSpPr/>
          <p:nvPr/>
        </p:nvSpPr>
        <p:spPr>
          <a:xfrm>
            <a:off x="4484316" y="4333116"/>
            <a:ext cx="1707316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Next ID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6" name="Google Shape;262;p44"/>
          <p:cNvCxnSpPr/>
          <p:nvPr/>
        </p:nvCxnSpPr>
        <p:spPr>
          <a:xfrm>
            <a:off x="5337974" y="4759904"/>
            <a:ext cx="5611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263;p44"/>
          <p:cNvCxnSpPr/>
          <p:nvPr/>
        </p:nvCxnSpPr>
        <p:spPr>
          <a:xfrm flipH="1">
            <a:off x="3627665" y="4759904"/>
            <a:ext cx="1710309" cy="23862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9" name="Google Shape;272;p44"/>
          <p:cNvSpPr/>
          <p:nvPr/>
        </p:nvSpPr>
        <p:spPr>
          <a:xfrm>
            <a:off x="6383013" y="5005119"/>
            <a:ext cx="1192952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0" name="Google Shape;273;p44"/>
          <p:cNvCxnSpPr/>
          <p:nvPr/>
        </p:nvCxnSpPr>
        <p:spPr>
          <a:xfrm>
            <a:off x="5337974" y="4759904"/>
            <a:ext cx="1641478" cy="24523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4" name="Google Shape;277;p44"/>
          <p:cNvSpPr/>
          <p:nvPr/>
        </p:nvSpPr>
        <p:spPr>
          <a:xfrm>
            <a:off x="4841346" y="5714998"/>
            <a:ext cx="995810" cy="4267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>
                <a:latin typeface="Calibri" charset="0"/>
                <a:ea typeface="Calibri" charset="0"/>
                <a:cs typeface="Calibri" charset="0"/>
              </a:rPr>
              <a:t>Next VLAN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55" name="Google Shape;278;p44"/>
          <p:cNvCxnSpPr/>
          <p:nvPr/>
        </p:nvCxnSpPr>
        <p:spPr>
          <a:xfrm>
            <a:off x="3627645" y="5425199"/>
            <a:ext cx="1711432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279;p44"/>
          <p:cNvCxnSpPr/>
          <p:nvPr/>
        </p:nvCxnSpPr>
        <p:spPr>
          <a:xfrm flipH="1">
            <a:off x="5339134" y="5431908"/>
            <a:ext cx="1640355" cy="28328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7" name="Google Shape;280;p44"/>
          <p:cNvCxnSpPr/>
          <p:nvPr/>
        </p:nvCxnSpPr>
        <p:spPr>
          <a:xfrm flipH="1">
            <a:off x="5339149" y="5425199"/>
            <a:ext cx="4489" cy="28990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Google Shape;247;p44"/>
          <p:cNvSpPr/>
          <p:nvPr/>
        </p:nvSpPr>
        <p:spPr>
          <a:xfrm>
            <a:off x="2937205" y="2422490"/>
            <a:ext cx="5307410" cy="15902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Google Shape;252;p44"/>
          <p:cNvSpPr/>
          <p:nvPr/>
        </p:nvSpPr>
        <p:spPr>
          <a:xfrm>
            <a:off x="3446875" y="2660487"/>
            <a:ext cx="808528" cy="4528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Bridging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3" name="Google Shape;253;p44"/>
          <p:cNvSpPr/>
          <p:nvPr/>
        </p:nvSpPr>
        <p:spPr>
          <a:xfrm>
            <a:off x="4495968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IPv4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7" name="Google Shape;254;p44"/>
          <p:cNvSpPr/>
          <p:nvPr/>
        </p:nvSpPr>
        <p:spPr>
          <a:xfrm>
            <a:off x="6870678" y="2659611"/>
            <a:ext cx="659509" cy="45377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MPLS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9" name="Google Shape;264;p44"/>
          <p:cNvSpPr/>
          <p:nvPr/>
        </p:nvSpPr>
        <p:spPr>
          <a:xfrm>
            <a:off x="5653435" y="2667196"/>
            <a:ext cx="995810" cy="4461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IPv6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outing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42" name="Google Shape;266;p44"/>
          <p:cNvSpPr/>
          <p:nvPr/>
        </p:nvSpPr>
        <p:spPr>
          <a:xfrm>
            <a:off x="4988424" y="3480891"/>
            <a:ext cx="698788" cy="41918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ACL</a:t>
            </a:r>
            <a:endParaRPr sz="1400" b="0" i="0" u="none" strike="noStrike" cap="none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43" name="Google Shape;267;p44"/>
          <p:cNvCxnSpPr>
            <a:stCxn id="22" idx="2"/>
          </p:cNvCxnSpPr>
          <p:nvPr/>
        </p:nvCxnSpPr>
        <p:spPr>
          <a:xfrm>
            <a:off x="3851139" y="3113380"/>
            <a:ext cx="1486675" cy="36759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268;p44"/>
          <p:cNvCxnSpPr>
            <a:stCxn id="27" idx="2"/>
          </p:cNvCxnSpPr>
          <p:nvPr/>
        </p:nvCxnSpPr>
        <p:spPr>
          <a:xfrm flipH="1">
            <a:off x="5337871" y="3113381"/>
            <a:ext cx="1862562" cy="36759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269;p44"/>
          <p:cNvCxnSpPr>
            <a:stCxn id="23" idx="2"/>
          </p:cNvCxnSpPr>
          <p:nvPr/>
        </p:nvCxnSpPr>
        <p:spPr>
          <a:xfrm>
            <a:off x="4993873" y="3113380"/>
            <a:ext cx="343783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270;p44"/>
          <p:cNvCxnSpPr>
            <a:stCxn id="39" idx="2"/>
          </p:cNvCxnSpPr>
          <p:nvPr/>
        </p:nvCxnSpPr>
        <p:spPr>
          <a:xfrm flipH="1">
            <a:off x="5337709" y="3113380"/>
            <a:ext cx="813631" cy="36754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271;p44"/>
          <p:cNvCxnSpPr/>
          <p:nvPr/>
        </p:nvCxnSpPr>
        <p:spPr>
          <a:xfrm>
            <a:off x="5337819" y="3900071"/>
            <a:ext cx="0" cy="459799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2" name="Google Shape;285;p44"/>
          <p:cNvCxnSpPr>
            <a:stCxn id="42" idx="3"/>
          </p:cNvCxnSpPr>
          <p:nvPr/>
        </p:nvCxnSpPr>
        <p:spPr>
          <a:xfrm flipV="1">
            <a:off x="5687212" y="3690481"/>
            <a:ext cx="560377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6243425" y="3536687"/>
            <a:ext cx="200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 or pass up to ONOS</a:t>
            </a:r>
          </a:p>
        </p:txBody>
      </p:sp>
      <p:sp>
        <p:nvSpPr>
          <p:cNvPr id="15" name="Google Shape;245;p44"/>
          <p:cNvSpPr/>
          <p:nvPr/>
        </p:nvSpPr>
        <p:spPr>
          <a:xfrm>
            <a:off x="2937205" y="536029"/>
            <a:ext cx="5307410" cy="17895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Google Shape;250;p44"/>
          <p:cNvSpPr/>
          <p:nvPr/>
        </p:nvSpPr>
        <p:spPr>
          <a:xfrm>
            <a:off x="4239378" y="644603"/>
            <a:ext cx="2300613" cy="569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In-port + VLAN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iltering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able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" name="Google Shape;251;p44"/>
          <p:cNvSpPr/>
          <p:nvPr/>
        </p:nvSpPr>
        <p:spPr>
          <a:xfrm>
            <a:off x="4536109" y="1715355"/>
            <a:ext cx="1707316" cy="48603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Forwarding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lassifier</a:t>
            </a:r>
            <a:endParaRPr sz="1400" b="0" i="0" u="none" strike="noStrike" cap="none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cxnSp>
        <p:nvCxnSpPr>
          <p:cNvPr id="31" name="Google Shape;258;p44"/>
          <p:cNvCxnSpPr>
            <a:stCxn id="19" idx="2"/>
            <a:endCxn id="21" idx="0"/>
          </p:cNvCxnSpPr>
          <p:nvPr/>
        </p:nvCxnSpPr>
        <p:spPr>
          <a:xfrm>
            <a:off x="5389685" y="1213711"/>
            <a:ext cx="82" cy="50164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8" name="Google Shape;281;p44"/>
          <p:cNvCxnSpPr>
            <a:stCxn id="19" idx="3"/>
          </p:cNvCxnSpPr>
          <p:nvPr/>
        </p:nvCxnSpPr>
        <p:spPr>
          <a:xfrm>
            <a:off x="6539991" y="929157"/>
            <a:ext cx="718989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TextBox 3"/>
          <p:cNvSpPr txBox="1"/>
          <p:nvPr/>
        </p:nvSpPr>
        <p:spPr>
          <a:xfrm>
            <a:off x="7258980" y="754713"/>
            <a:ext cx="558069" cy="34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51127" y="1326574"/>
            <a:ext cx="2408745" cy="34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Permit </a:t>
            </a:r>
            <a:r>
              <a:rPr lang="en-US" sz="1400"/>
              <a:t>with Internal VLAN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51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86" y="1038009"/>
            <a:ext cx="6448787" cy="47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8518358" y="2081463"/>
            <a:ext cx="45719" cy="34891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flipV="1">
            <a:off x="8523571" y="3721768"/>
            <a:ext cx="53740" cy="49329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38644" y="207125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Filtering</a:t>
            </a:r>
          </a:p>
        </p:txBody>
      </p:sp>
      <p:cxnSp>
        <p:nvCxnSpPr>
          <p:cNvPr id="5" name="Straight Arrow Connector 4"/>
          <p:cNvCxnSpPr>
            <a:stCxn id="3" idx="1"/>
            <a:endCxn id="2" idx="1"/>
          </p:cNvCxnSpPr>
          <p:nvPr/>
        </p:nvCxnSpPr>
        <p:spPr>
          <a:xfrm flipH="1">
            <a:off x="8564077" y="2255921"/>
            <a:ext cx="1074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38644" y="3186183"/>
            <a:ext cx="124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8644" y="377007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</p:txBody>
      </p:sp>
      <p:cxnSp>
        <p:nvCxnSpPr>
          <p:cNvPr id="32" name="Straight Arrow Connector 31"/>
          <p:cNvCxnSpPr>
            <a:stCxn id="26" idx="1"/>
            <a:endCxn id="20" idx="1"/>
          </p:cNvCxnSpPr>
          <p:nvPr/>
        </p:nvCxnSpPr>
        <p:spPr>
          <a:xfrm flipH="1">
            <a:off x="8577311" y="3954744"/>
            <a:ext cx="1061333" cy="136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3296790" y="1443789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78695" y="2081463"/>
            <a:ext cx="7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SPGW</a:t>
            </a:r>
          </a:p>
        </p:txBody>
      </p: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 flipV="1">
            <a:off x="2637942" y="1745490"/>
            <a:ext cx="658848" cy="5206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/>
          <p:cNvSpPr/>
          <p:nvPr/>
        </p:nvSpPr>
        <p:spPr>
          <a:xfrm>
            <a:off x="3293468" y="2409962"/>
            <a:ext cx="45719" cy="60340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33" idx="1"/>
          </p:cNvCxnSpPr>
          <p:nvPr/>
        </p:nvCxnSpPr>
        <p:spPr>
          <a:xfrm>
            <a:off x="2637942" y="2266129"/>
            <a:ext cx="655526" cy="44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V="1">
            <a:off x="8526378" y="3112170"/>
            <a:ext cx="45719" cy="51735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24" idx="1"/>
            <a:endCxn id="16" idx="1"/>
          </p:cNvCxnSpPr>
          <p:nvPr/>
        </p:nvCxnSpPr>
        <p:spPr>
          <a:xfrm flipH="1">
            <a:off x="8572097" y="3370849"/>
            <a:ext cx="10665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34278" y="42599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INT</a:t>
            </a:r>
          </a:p>
        </p:txBody>
      </p:sp>
      <p:cxnSp>
        <p:nvCxnSpPr>
          <p:cNvPr id="55" name="Straight Arrow Connector 54"/>
          <p:cNvCxnSpPr>
            <a:stCxn id="54" idx="3"/>
            <a:endCxn id="56" idx="1"/>
          </p:cNvCxnSpPr>
          <p:nvPr/>
        </p:nvCxnSpPr>
        <p:spPr>
          <a:xfrm>
            <a:off x="2637942" y="4444573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>
            <a:off x="3296790" y="4211963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33288" y="4946255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637942" y="5130921"/>
            <a:ext cx="65884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>
            <a:off x="3296790" y="4898311"/>
            <a:ext cx="45719" cy="4652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946238" y="937553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Basic Functionality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68053" y="933906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Optional Features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484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2638581" y="4179201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2638581" y="4452479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4101143" y="4919743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5447396" y="4129039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8029943" y="4143436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7797198" y="4639373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7735830" y="4136253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6714428" y="4438051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5484118" y="4423745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4137839" y="4143284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6634502" y="4136253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5575911" y="4905315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693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1758" y="435857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194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24" y="4172232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106" y="3892717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4033815" y="4179354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553" y="3914298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2267693" y="1247282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1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787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310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0218" y="4645914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473;p153"/>
          <p:cNvSpPr/>
          <p:nvPr/>
        </p:nvSpPr>
        <p:spPr>
          <a:xfrm>
            <a:off x="7510396" y="1242015"/>
            <a:ext cx="2063675" cy="206140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Instance 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Arial"/>
              </a:rPr>
              <a:t>n</a:t>
            </a:r>
            <a:endParaRPr sz="2000" b="0" i="1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3280" y="2272716"/>
            <a:ext cx="4175204" cy="597837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33280" y="2285778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47675" y="2279246"/>
            <a:ext cx="772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Atomix</a:t>
            </a:r>
            <a:endParaRPr lang="en-US" sz="1600" dirty="0"/>
          </a:p>
          <a:p>
            <a:pPr algn="ctr"/>
            <a:r>
              <a:rPr lang="en-US" sz="1600" dirty="0"/>
              <a:t>Maps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80190" y="2160639"/>
            <a:ext cx="1246280" cy="835051"/>
            <a:chOff x="10296635" y="1450727"/>
            <a:chExt cx="1246280" cy="835051"/>
          </a:xfrm>
        </p:grpSpPr>
        <p:sp>
          <p:nvSpPr>
            <p:cNvPr id="84" name="Diamond 83"/>
            <p:cNvSpPr/>
            <p:nvPr/>
          </p:nvSpPr>
          <p:spPr>
            <a:xfrm>
              <a:off x="10296635" y="145072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Diamond 84"/>
            <p:cNvSpPr/>
            <p:nvPr/>
          </p:nvSpPr>
          <p:spPr>
            <a:xfrm>
              <a:off x="10296635" y="1552576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>
              <a:off x="10296635" y="1655994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0296635" y="1744880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10296635" y="1846729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10296635" y="1950147"/>
              <a:ext cx="1246280" cy="335631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64452" y="2299771"/>
            <a:ext cx="48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Raft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450547" y="2548026"/>
            <a:ext cx="911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8170" y="2571633"/>
            <a:ext cx="167032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3" idx="2"/>
          </p:cNvCxnSpPr>
          <p:nvPr/>
        </p:nvCxnSpPr>
        <p:spPr>
          <a:xfrm flipH="1">
            <a:off x="8161258" y="3303418"/>
            <a:ext cx="380976" cy="7271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3" idx="2"/>
          </p:cNvCxnSpPr>
          <p:nvPr/>
        </p:nvCxnSpPr>
        <p:spPr>
          <a:xfrm>
            <a:off x="8542234" y="3303418"/>
            <a:ext cx="674738" cy="11786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2"/>
          </p:cNvCxnSpPr>
          <p:nvPr/>
        </p:nvCxnSpPr>
        <p:spPr>
          <a:xfrm flipH="1">
            <a:off x="6891872" y="3303418"/>
            <a:ext cx="1650362" cy="9870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6" idx="2"/>
          </p:cNvCxnSpPr>
          <p:nvPr/>
        </p:nvCxnSpPr>
        <p:spPr>
          <a:xfrm flipH="1">
            <a:off x="2668213" y="3308685"/>
            <a:ext cx="631318" cy="10007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6" idx="2"/>
          </p:cNvCxnSpPr>
          <p:nvPr/>
        </p:nvCxnSpPr>
        <p:spPr>
          <a:xfrm>
            <a:off x="3299531" y="3308685"/>
            <a:ext cx="439544" cy="146365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6" idx="2"/>
          </p:cNvCxnSpPr>
          <p:nvPr/>
        </p:nvCxnSpPr>
        <p:spPr>
          <a:xfrm>
            <a:off x="3299531" y="3308685"/>
            <a:ext cx="533749" cy="7218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2498678" y="2091927"/>
            <a:ext cx="1025340" cy="1101344"/>
            <a:chOff x="10269437" y="2929235"/>
            <a:chExt cx="1148040" cy="1350639"/>
          </a:xfrm>
        </p:grpSpPr>
        <p:sp>
          <p:nvSpPr>
            <p:cNvPr id="112" name="Rectangle 111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17746" y="2076715"/>
            <a:ext cx="1025340" cy="1101344"/>
            <a:chOff x="10269437" y="2929235"/>
            <a:chExt cx="1148040" cy="1350639"/>
          </a:xfrm>
        </p:grpSpPr>
        <p:sp>
          <p:nvSpPr>
            <p:cNvPr id="118" name="Rectangle 117"/>
            <p:cNvSpPr/>
            <p:nvPr/>
          </p:nvSpPr>
          <p:spPr>
            <a:xfrm>
              <a:off x="10269437" y="2929235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Apps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269437" y="3274400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269437" y="3624103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Drivers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269437" y="3978099"/>
              <a:ext cx="1148040" cy="301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Protocols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21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9047662" y="3566718"/>
            <a:ext cx="1354732" cy="1339575"/>
            <a:chOff x="2157822" y="1314134"/>
            <a:chExt cx="1354732" cy="1339575"/>
          </a:xfrm>
        </p:grpSpPr>
        <p:sp>
          <p:nvSpPr>
            <p:cNvPr id="75" name="Oval 74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181316" y="5060362"/>
            <a:ext cx="1354732" cy="1339575"/>
            <a:chOff x="2157822" y="1314134"/>
            <a:chExt cx="1354732" cy="1339575"/>
          </a:xfrm>
        </p:grpSpPr>
        <p:sp>
          <p:nvSpPr>
            <p:cNvPr id="72" name="Oval 71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775355" y="3566718"/>
            <a:ext cx="1354732" cy="1339575"/>
            <a:chOff x="2157822" y="1314134"/>
            <a:chExt cx="1354732" cy="1339575"/>
          </a:xfrm>
        </p:grpSpPr>
        <p:sp>
          <p:nvSpPr>
            <p:cNvPr id="69" name="Oval 68"/>
            <p:cNvSpPr/>
            <p:nvPr/>
          </p:nvSpPr>
          <p:spPr>
            <a:xfrm>
              <a:off x="2172704" y="1314134"/>
              <a:ext cx="1339850" cy="133957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822" y="1461985"/>
              <a:ext cx="1272041" cy="957221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FF71FB-BF72-ED43-992E-738385F4F289}"/>
              </a:ext>
            </a:extLst>
          </p:cNvPr>
          <p:cNvCxnSpPr>
            <a:cxnSpLocks/>
            <a:endCxn id="49" idx="6"/>
          </p:cNvCxnSpPr>
          <p:nvPr/>
        </p:nvCxnSpPr>
        <p:spPr bwMode="gray">
          <a:xfrm>
            <a:off x="3441921" y="4257772"/>
            <a:ext cx="1112911" cy="167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F18FF-151E-D849-B448-C4DAE92ACC3A}"/>
              </a:ext>
            </a:extLst>
          </p:cNvPr>
          <p:cNvCxnSpPr>
            <a:cxnSpLocks/>
            <a:stCxn id="49" idx="13"/>
          </p:cNvCxnSpPr>
          <p:nvPr/>
        </p:nvCxnSpPr>
        <p:spPr bwMode="gray">
          <a:xfrm flipV="1">
            <a:off x="7044709" y="4213060"/>
            <a:ext cx="1410035" cy="1760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27482E-587B-BE45-8184-3F5DB420F07F}"/>
              </a:ext>
            </a:extLst>
          </p:cNvPr>
          <p:cNvSpPr/>
          <p:nvPr/>
        </p:nvSpPr>
        <p:spPr>
          <a:xfrm>
            <a:off x="6769210" y="222405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</a:rPr>
              <a:t>Cloud 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75C9C-3A12-644A-B53B-EF7861B424E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 bwMode="gray">
          <a:xfrm flipH="1">
            <a:off x="3441921" y="1676238"/>
            <a:ext cx="2873692" cy="21647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0D9304AB-A3DD-E34C-9E3E-372F3998FA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8348" y="3501456"/>
            <a:ext cx="2502845" cy="1170572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2613E-6BC7-1D46-B587-B3A573D00339}"/>
              </a:ext>
            </a:extLst>
          </p:cNvPr>
          <p:cNvSpPr txBox="1"/>
          <p:nvPr/>
        </p:nvSpPr>
        <p:spPr>
          <a:xfrm>
            <a:off x="10154355" y="3254610"/>
            <a:ext cx="1048364" cy="4431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Corporate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830A6-82B1-4144-801B-F827902F09A3}"/>
              </a:ext>
            </a:extLst>
          </p:cNvPr>
          <p:cNvSpPr txBox="1"/>
          <p:nvPr/>
        </p:nvSpPr>
        <p:spPr>
          <a:xfrm>
            <a:off x="1397168" y="3420809"/>
            <a:ext cx="65723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Branch</a:t>
            </a:r>
          </a:p>
        </p:txBody>
      </p:sp>
      <p:pic>
        <p:nvPicPr>
          <p:cNvPr id="35" name="Google Shape;1463;p153" descr="switch-icon.png">
            <a:extLst>
              <a:ext uri="{FF2B5EF4-FFF2-40B4-BE49-F238E27FC236}">
                <a16:creationId xmlns:a16="http://schemas.microsoft.com/office/drawing/2014/main" id="{50BFE77A-6E07-0942-A8C6-0C46B730E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90" y="3840940"/>
            <a:ext cx="915462" cy="7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63;p153" descr="switch-icon.png">
            <a:extLst>
              <a:ext uri="{FF2B5EF4-FFF2-40B4-BE49-F238E27FC236}">
                <a16:creationId xmlns:a16="http://schemas.microsoft.com/office/drawing/2014/main" id="{205A5F32-982B-4245-9DAB-43174AEB4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4744" y="3844834"/>
            <a:ext cx="915462" cy="7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D35DF8F-05D7-E941-A7EC-CAC29472D175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SD-WAN Controller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7350CD-1171-D841-92BF-D1054A37599B}"/>
              </a:ext>
            </a:extLst>
          </p:cNvPr>
          <p:cNvCxnSpPr>
            <a:cxnSpLocks/>
            <a:stCxn id="49" idx="0"/>
          </p:cNvCxnSpPr>
          <p:nvPr/>
        </p:nvCxnSpPr>
        <p:spPr bwMode="gray">
          <a:xfrm>
            <a:off x="6117489" y="4672028"/>
            <a:ext cx="690757" cy="9447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011CB7-906D-3B43-A101-D768C029CD5E}"/>
              </a:ext>
            </a:extLst>
          </p:cNvPr>
          <p:cNvSpPr txBox="1"/>
          <p:nvPr/>
        </p:nvSpPr>
        <p:spPr>
          <a:xfrm>
            <a:off x="8515400" y="5939878"/>
            <a:ext cx="1094852" cy="27699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 Office</a:t>
            </a:r>
          </a:p>
        </p:txBody>
      </p:sp>
      <p:pic>
        <p:nvPicPr>
          <p:cNvPr id="56" name="Google Shape;1463;p153" descr="switch-icon.png">
            <a:extLst>
              <a:ext uri="{FF2B5EF4-FFF2-40B4-BE49-F238E27FC236}">
                <a16:creationId xmlns:a16="http://schemas.microsoft.com/office/drawing/2014/main" id="{A3E69FF0-F97D-0D4F-9818-69ECC725C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034" y="5310027"/>
            <a:ext cx="915462" cy="73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5507CB-7D0D-4546-B2D9-63A5C881359E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 bwMode="gray">
          <a:xfrm>
            <a:off x="6315613" y="1676238"/>
            <a:ext cx="2596862" cy="216859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E4AC2C-6EC6-9E4C-9815-CA702E027D50}"/>
              </a:ext>
            </a:extLst>
          </p:cNvPr>
          <p:cNvCxnSpPr/>
          <p:nvPr/>
        </p:nvCxnSpPr>
        <p:spPr>
          <a:xfrm flipV="1">
            <a:off x="3899652" y="4025921"/>
            <a:ext cx="4421825" cy="372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F8AA42-B6AE-7244-AFC2-65B6AF0BBABC}"/>
              </a:ext>
            </a:extLst>
          </p:cNvPr>
          <p:cNvCxnSpPr>
            <a:cxnSpLocks/>
          </p:cNvCxnSpPr>
          <p:nvPr/>
        </p:nvCxnSpPr>
        <p:spPr>
          <a:xfrm>
            <a:off x="3899652" y="4402330"/>
            <a:ext cx="2512478" cy="1275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0FA859-F6DB-2F42-8806-A40C15FA70D0}"/>
              </a:ext>
            </a:extLst>
          </p:cNvPr>
          <p:cNvCxnSpPr>
            <a:cxnSpLocks/>
          </p:cNvCxnSpPr>
          <p:nvPr/>
        </p:nvCxnSpPr>
        <p:spPr>
          <a:xfrm flipV="1">
            <a:off x="7253987" y="4395178"/>
            <a:ext cx="951818" cy="885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D355321-342B-7347-850B-E5759F8C8939}"/>
              </a:ext>
            </a:extLst>
          </p:cNvPr>
          <p:cNvSpPr/>
          <p:nvPr/>
        </p:nvSpPr>
        <p:spPr>
          <a:xfrm>
            <a:off x="5660986" y="586353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SD-WAN Edge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3D567D-00C8-BE42-939B-C1FDD27A6BAE}"/>
              </a:ext>
            </a:extLst>
          </p:cNvPr>
          <p:cNvSpPr/>
          <p:nvPr/>
        </p:nvSpPr>
        <p:spPr>
          <a:xfrm>
            <a:off x="3845409" y="510467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Overlay Tunnel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3A6A29-410D-624C-AC3E-B49BEE4D5F32}"/>
              </a:ext>
            </a:extLst>
          </p:cNvPr>
          <p:cNvCxnSpPr>
            <a:cxnSpLocks/>
          </p:cNvCxnSpPr>
          <p:nvPr/>
        </p:nvCxnSpPr>
        <p:spPr bwMode="gray">
          <a:xfrm flipV="1">
            <a:off x="3633508" y="2860912"/>
            <a:ext cx="2395166" cy="96175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miter lim="800000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B2973C-52BC-BA4C-B332-AF77186F1E42}"/>
              </a:ext>
            </a:extLst>
          </p:cNvPr>
          <p:cNvSpPr/>
          <p:nvPr/>
        </p:nvSpPr>
        <p:spPr>
          <a:xfrm>
            <a:off x="5436183" y="313177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Network Policies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C47145-F5EE-6142-BB6D-2C15C04869B8}"/>
              </a:ext>
            </a:extLst>
          </p:cNvPr>
          <p:cNvCxnSpPr>
            <a:stCxn id="65" idx="2"/>
            <a:endCxn id="37" idx="0"/>
          </p:cNvCxnSpPr>
          <p:nvPr/>
        </p:nvCxnSpPr>
        <p:spPr>
          <a:xfrm>
            <a:off x="6312385" y="682509"/>
            <a:ext cx="3228" cy="299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021320" y="2327598"/>
            <a:ext cx="1026807" cy="635079"/>
            <a:chOff x="9601195" y="1875940"/>
            <a:chExt cx="1026807" cy="635079"/>
          </a:xfrm>
        </p:grpSpPr>
        <p:pic>
          <p:nvPicPr>
            <p:cNvPr id="79" name="Picture 78" descr="A close up of a logo&#10;&#10;Description automatically generated">
              <a:extLst>
                <a:ext uri="{FF2B5EF4-FFF2-40B4-BE49-F238E27FC236}">
                  <a16:creationId xmlns:a16="http://schemas.microsoft.com/office/drawing/2014/main" id="{2D8E48CB-715A-D747-AEFA-A860AAE5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601195" y="1947547"/>
              <a:ext cx="1026807" cy="56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835D984-5449-7D47-B769-339B9976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1640" y="1875940"/>
              <a:ext cx="449610" cy="3958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1908FD-68FE-BA4C-A5D8-AA874AECA9BB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 bwMode="gray">
          <a:xfrm>
            <a:off x="6315613" y="1676238"/>
            <a:ext cx="734152" cy="363378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1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Symbol" charset="2"/>
                <a:cs typeface="Symbol" charset="2"/>
              </a:rPr>
              <a:t>Network Virtualization</a:t>
            </a:r>
            <a:br>
              <a:rPr lang="en-US" sz="2000" dirty="0">
                <a:ea typeface="Symbol" charset="2"/>
                <a:cs typeface="Symbol" charset="2"/>
              </a:rPr>
            </a:br>
            <a:r>
              <a:rPr lang="en-US" sz="2000" dirty="0">
                <a:ea typeface="Symbol" charset="2"/>
                <a:cs typeface="Symbol" charset="2"/>
              </a:rPr>
              <a:t>Controller</a:t>
            </a:r>
            <a:endParaRPr lang="en-US" sz="20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/>
              <a:t>…</a:t>
            </a:r>
            <a:endParaRPr lang="en-US" dirty="0"/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5B704-0E3E-3340-BEA2-4478E8FA17F4}"/>
              </a:ext>
            </a:extLst>
          </p:cNvPr>
          <p:cNvSpPr txBox="1"/>
          <p:nvPr/>
        </p:nvSpPr>
        <p:spPr>
          <a:xfrm>
            <a:off x="5641895" y="97837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611F4B-E938-644D-BDCB-19CF2DC34A62}"/>
              </a:ext>
            </a:extLst>
          </p:cNvPr>
          <p:cNvCxnSpPr/>
          <p:nvPr/>
        </p:nvCxnSpPr>
        <p:spPr>
          <a:xfrm>
            <a:off x="5888918" y="1393372"/>
            <a:ext cx="0" cy="739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45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VM</a:t>
            </a:r>
          </a:p>
        </p:txBody>
      </p: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End Host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Host</a:t>
            </a:r>
          </a:p>
        </p:txBody>
      </p: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29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95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EB3CD5B-7D51-6044-87A4-D2A98DF32B57}"/>
              </a:ext>
            </a:extLst>
          </p:cNvPr>
          <p:cNvSpPr txBox="1"/>
          <p:nvPr/>
        </p:nvSpPr>
        <p:spPr>
          <a:xfrm>
            <a:off x="4692918" y="555616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Underlay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CA04-64BE-E249-B4C0-E2E38D13654B}"/>
              </a:ext>
            </a:extLst>
          </p:cNvPr>
          <p:cNvGrpSpPr/>
          <p:nvPr/>
        </p:nvGrpSpPr>
        <p:grpSpPr>
          <a:xfrm>
            <a:off x="1669215" y="2594715"/>
            <a:ext cx="9377140" cy="616975"/>
            <a:chOff x="958645" y="1302188"/>
            <a:chExt cx="10586184" cy="7625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A3B38-695B-D941-89E1-83016B4CBE80}"/>
                </a:ext>
              </a:extLst>
            </p:cNvPr>
            <p:cNvSpPr/>
            <p:nvPr/>
          </p:nvSpPr>
          <p:spPr>
            <a:xfrm>
              <a:off x="958645" y="1312607"/>
              <a:ext cx="9247239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11F7C8-5003-834F-8EFE-7536B1E186DB}"/>
                </a:ext>
              </a:extLst>
            </p:cNvPr>
            <p:cNvCxnSpPr/>
            <p:nvPr/>
          </p:nvCxnSpPr>
          <p:spPr>
            <a:xfrm>
              <a:off x="237449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04CD46-3F3F-124E-A965-A123A03741B7}"/>
                </a:ext>
              </a:extLst>
            </p:cNvPr>
            <p:cNvCxnSpPr/>
            <p:nvPr/>
          </p:nvCxnSpPr>
          <p:spPr>
            <a:xfrm>
              <a:off x="3780507" y="1312607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D01C55-9756-0048-9E6C-973CBC73F4BB}"/>
                </a:ext>
              </a:extLst>
            </p:cNvPr>
            <p:cNvCxnSpPr/>
            <p:nvPr/>
          </p:nvCxnSpPr>
          <p:spPr>
            <a:xfrm>
              <a:off x="5157027" y="1312607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830906-5862-0345-BC65-9C1288ACCECB}"/>
                </a:ext>
              </a:extLst>
            </p:cNvPr>
            <p:cNvSpPr/>
            <p:nvPr/>
          </p:nvSpPr>
          <p:spPr>
            <a:xfrm>
              <a:off x="9258213" y="1312607"/>
              <a:ext cx="2286616" cy="75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A66BAB-24D6-2548-9F3E-FB2BF63E9AE2}"/>
                </a:ext>
              </a:extLst>
            </p:cNvPr>
            <p:cNvSpPr txBox="1"/>
            <p:nvPr/>
          </p:nvSpPr>
          <p:spPr>
            <a:xfrm>
              <a:off x="977758" y="1321471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D7FEA8-EDDD-A142-ACE0-1DA7E76E9DD9}"/>
                </a:ext>
              </a:extLst>
            </p:cNvPr>
            <p:cNvSpPr txBox="1"/>
            <p:nvPr/>
          </p:nvSpPr>
          <p:spPr>
            <a:xfrm>
              <a:off x="9362085" y="1469691"/>
              <a:ext cx="16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400" dirty="0"/>
                <a:t>…</a:t>
              </a:r>
              <a:r>
                <a:rPr lang="en-US" sz="1400" dirty="0"/>
                <a:t> Payload </a:t>
              </a:r>
              <a:r>
                <a:rPr lang="mr-IN" sz="1400" dirty="0"/>
                <a:t>…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51D4C7-FB2F-1645-A7E0-AF05C9BEEAE6}"/>
                </a:ext>
              </a:extLst>
            </p:cNvPr>
            <p:cNvSpPr txBox="1"/>
            <p:nvPr/>
          </p:nvSpPr>
          <p:spPr>
            <a:xfrm>
              <a:off x="2382006" y="1312607"/>
              <a:ext cx="136176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535A4-9A87-9A4F-B1E3-CAA023527F5D}"/>
                </a:ext>
              </a:extLst>
            </p:cNvPr>
            <p:cNvSpPr txBox="1"/>
            <p:nvPr/>
          </p:nvSpPr>
          <p:spPr>
            <a:xfrm>
              <a:off x="3792768" y="1302188"/>
              <a:ext cx="1361767" cy="613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Outer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UDP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E1A0C3-7B1E-F441-84BA-A90FD105AB42}"/>
                </a:ext>
              </a:extLst>
            </p:cNvPr>
            <p:cNvCxnSpPr/>
            <p:nvPr/>
          </p:nvCxnSpPr>
          <p:spPr>
            <a:xfrm>
              <a:off x="6538452" y="1302778"/>
              <a:ext cx="0" cy="75216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23BE7-99A1-D64A-807C-63CD9CB08307}"/>
                </a:ext>
              </a:extLst>
            </p:cNvPr>
            <p:cNvSpPr txBox="1"/>
            <p:nvPr/>
          </p:nvSpPr>
          <p:spPr>
            <a:xfrm>
              <a:off x="6540603" y="1309859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MAC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95033-9AA1-5A45-8CEC-9B6AB712F519}"/>
                </a:ext>
              </a:extLst>
            </p:cNvPr>
            <p:cNvSpPr txBox="1"/>
            <p:nvPr/>
          </p:nvSpPr>
          <p:spPr>
            <a:xfrm>
              <a:off x="5162766" y="1409196"/>
              <a:ext cx="136176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VXLAN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D37BC8-2D9C-B344-B109-53A8C4D08880}"/>
                </a:ext>
              </a:extLst>
            </p:cNvPr>
            <p:cNvSpPr txBox="1"/>
            <p:nvPr/>
          </p:nvSpPr>
          <p:spPr>
            <a:xfrm>
              <a:off x="7890433" y="1320741"/>
              <a:ext cx="1361767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Inner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IP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/>
                <a:t>Header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401FD3-13A6-464D-A5A4-B9BDB8197C88}"/>
                </a:ext>
              </a:extLst>
            </p:cNvPr>
            <p:cNvCxnSpPr/>
            <p:nvPr/>
          </p:nvCxnSpPr>
          <p:spPr>
            <a:xfrm>
              <a:off x="7890433" y="1302188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14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2607FB-0264-7F43-A778-A7391D6F4B56}"/>
              </a:ext>
            </a:extLst>
          </p:cNvPr>
          <p:cNvSpPr/>
          <p:nvPr/>
        </p:nvSpPr>
        <p:spPr>
          <a:xfrm>
            <a:off x="5667154" y="1934440"/>
            <a:ext cx="3115340" cy="261064"/>
          </a:xfrm>
          <a:prstGeom prst="round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Management Plane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84265A-C85B-AE4A-9CC3-F741427E78D9}"/>
              </a:ext>
            </a:extLst>
          </p:cNvPr>
          <p:cNvCxnSpPr>
            <a:cxnSpLocks/>
          </p:cNvCxnSpPr>
          <p:nvPr/>
        </p:nvCxnSpPr>
        <p:spPr>
          <a:xfrm>
            <a:off x="7160820" y="2404287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E22277-5AE5-CE4C-A794-907939555C82}"/>
              </a:ext>
            </a:extLst>
          </p:cNvPr>
          <p:cNvCxnSpPr>
            <a:cxnSpLocks/>
          </p:cNvCxnSpPr>
          <p:nvPr/>
        </p:nvCxnSpPr>
        <p:spPr>
          <a:xfrm>
            <a:off x="7160820" y="3573755"/>
            <a:ext cx="0" cy="63510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A08E38-F280-B74A-BB45-332FCE85BDB4}"/>
              </a:ext>
            </a:extLst>
          </p:cNvPr>
          <p:cNvCxnSpPr/>
          <p:nvPr/>
        </p:nvCxnSpPr>
        <p:spPr>
          <a:xfrm flipH="1">
            <a:off x="3898300" y="4214257"/>
            <a:ext cx="6545579" cy="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56A5F8-3606-CC47-A3FB-C1CF53CA17E3}"/>
              </a:ext>
            </a:extLst>
          </p:cNvPr>
          <p:cNvCxnSpPr/>
          <p:nvPr/>
        </p:nvCxnSpPr>
        <p:spPr>
          <a:xfrm>
            <a:off x="3897949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14B9F7-68B4-004F-B0B7-04CAE577B257}"/>
              </a:ext>
            </a:extLst>
          </p:cNvPr>
          <p:cNvCxnSpPr/>
          <p:nvPr/>
        </p:nvCxnSpPr>
        <p:spPr>
          <a:xfrm>
            <a:off x="6081513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986D09-B781-784B-A71B-740D4C8D8C39}"/>
              </a:ext>
            </a:extLst>
          </p:cNvPr>
          <p:cNvCxnSpPr/>
          <p:nvPr/>
        </p:nvCxnSpPr>
        <p:spPr>
          <a:xfrm>
            <a:off x="10448642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59D00-495F-1F42-9E6B-018A130B3FF8}"/>
              </a:ext>
            </a:extLst>
          </p:cNvPr>
          <p:cNvCxnSpPr/>
          <p:nvPr/>
        </p:nvCxnSpPr>
        <p:spPr>
          <a:xfrm>
            <a:off x="8265077" y="4228706"/>
            <a:ext cx="0" cy="148709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1EFFFA-6238-0B46-A8CB-590A15D64E34}"/>
              </a:ext>
            </a:extLst>
          </p:cNvPr>
          <p:cNvCxnSpPr>
            <a:cxnSpLocks/>
          </p:cNvCxnSpPr>
          <p:nvPr/>
        </p:nvCxnSpPr>
        <p:spPr>
          <a:xfrm>
            <a:off x="7162593" y="1247114"/>
            <a:ext cx="0" cy="478541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E48E99-1140-E245-8EE5-635CACAC206F}"/>
              </a:ext>
            </a:extLst>
          </p:cNvPr>
          <p:cNvSpPr txBox="1"/>
          <p:nvPr/>
        </p:nvSpPr>
        <p:spPr>
          <a:xfrm>
            <a:off x="6897005" y="576881"/>
            <a:ext cx="548167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/>
              <a:t>API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31A9-B12B-D144-9E64-A7EEBE81E4CC}"/>
              </a:ext>
            </a:extLst>
          </p:cNvPr>
          <p:cNvSpPr txBox="1"/>
          <p:nvPr/>
        </p:nvSpPr>
        <p:spPr>
          <a:xfrm>
            <a:off x="7404894" y="2228461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Desired State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5414898" y="3522736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Discovered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7367915" y="3521858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Realized State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8472170" y="3407333"/>
            <a:ext cx="824431" cy="65430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001C82-9D0C-BF4E-8896-EF001CADE5D3}"/>
              </a:ext>
            </a:extLst>
          </p:cNvPr>
          <p:cNvCxnSpPr>
            <a:cxnSpLocks/>
          </p:cNvCxnSpPr>
          <p:nvPr/>
        </p:nvCxnSpPr>
        <p:spPr>
          <a:xfrm flipV="1">
            <a:off x="5058521" y="3347877"/>
            <a:ext cx="810444" cy="71376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bevel/>
            <a:headEnd type="none" w="med" len="med"/>
            <a:tailEnd type="triangle" w="lg" len="med"/>
          </a:ln>
          <a:effectLst/>
        </p:spPr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2A3C49-A572-2945-86B7-DC12A4FD8216}"/>
              </a:ext>
            </a:extLst>
          </p:cNvPr>
          <p:cNvSpPr/>
          <p:nvPr/>
        </p:nvSpPr>
        <p:spPr>
          <a:xfrm>
            <a:off x="5668926" y="2999468"/>
            <a:ext cx="3115340" cy="26106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Control Plane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1331B65-83C8-FD44-9A9F-2058EA9F5644}"/>
              </a:ext>
            </a:extLst>
          </p:cNvPr>
          <p:cNvSpPr/>
          <p:nvPr/>
        </p:nvSpPr>
        <p:spPr>
          <a:xfrm>
            <a:off x="329963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70ED15-8F02-D848-BD43-54639583BE78}"/>
              </a:ext>
            </a:extLst>
          </p:cNvPr>
          <p:cNvSpPr/>
          <p:nvPr/>
        </p:nvSpPr>
        <p:spPr>
          <a:xfrm>
            <a:off x="5331261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36ADEC4-7330-9447-80D3-DEF35DCADBD4}"/>
              </a:ext>
            </a:extLst>
          </p:cNvPr>
          <p:cNvSpPr/>
          <p:nvPr/>
        </p:nvSpPr>
        <p:spPr>
          <a:xfrm>
            <a:off x="7450849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0F93E4E-CC2A-0E4B-9214-E59B016D2A48}"/>
              </a:ext>
            </a:extLst>
          </p:cNvPr>
          <p:cNvSpPr/>
          <p:nvPr/>
        </p:nvSpPr>
        <p:spPr>
          <a:xfrm>
            <a:off x="9408043" y="4681700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Data Plane</a:t>
            </a:r>
          </a:p>
        </p:txBody>
      </p:sp>
    </p:spTree>
    <p:extLst>
      <p:ext uri="{BB962C8B-B14F-4D97-AF65-F5344CB8AC3E}">
        <p14:creationId xmlns:p14="http://schemas.microsoft.com/office/powerpoint/2010/main" val="293254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644CF-BBF7-D04C-8A6C-3695E90B498F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5134708" y="3719012"/>
            <a:ext cx="896180" cy="3957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E08E33-C0D2-794E-8368-AC91452E4FD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6030888" y="3719012"/>
            <a:ext cx="767519" cy="4223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5296181" y="3322568"/>
            <a:ext cx="1296463" cy="396445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25F132-742D-BD43-B428-724595F1DE1E}"/>
              </a:ext>
            </a:extLst>
          </p:cNvPr>
          <p:cNvCxnSpPr>
            <a:cxnSpLocks/>
          </p:cNvCxnSpPr>
          <p:nvPr/>
        </p:nvCxnSpPr>
        <p:spPr>
          <a:xfrm flipH="1">
            <a:off x="4063078" y="437823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9C1572-5137-7E46-B110-9F5D8E98A222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84ABD0-3291-9D42-95F8-1EAD1DD9A92F}"/>
              </a:ext>
            </a:extLst>
          </p:cNvPr>
          <p:cNvCxnSpPr>
            <a:cxnSpLocks/>
          </p:cNvCxnSpPr>
          <p:nvPr/>
        </p:nvCxnSpPr>
        <p:spPr>
          <a:xfrm flipV="1">
            <a:off x="4063078" y="437823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18AC54-CFA8-D845-8CAD-4FF429CB61F7}"/>
              </a:ext>
            </a:extLst>
          </p:cNvPr>
          <p:cNvCxnSpPr>
            <a:cxnSpLocks/>
          </p:cNvCxnSpPr>
          <p:nvPr/>
        </p:nvCxnSpPr>
        <p:spPr>
          <a:xfrm flipH="1">
            <a:off x="5850314" y="437823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8BAC89-77BF-C74C-B240-9BD0EBC650EA}"/>
              </a:ext>
            </a:extLst>
          </p:cNvPr>
          <p:cNvCxnSpPr>
            <a:cxnSpLocks/>
          </p:cNvCxnSpPr>
          <p:nvPr/>
        </p:nvCxnSpPr>
        <p:spPr>
          <a:xfrm>
            <a:off x="6757783" y="437823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738469-4B96-2545-BF01-025564365755}"/>
              </a:ext>
            </a:extLst>
          </p:cNvPr>
          <p:cNvCxnSpPr>
            <a:cxnSpLocks/>
          </p:cNvCxnSpPr>
          <p:nvPr/>
        </p:nvCxnSpPr>
        <p:spPr>
          <a:xfrm>
            <a:off x="4922059" y="437823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E8F108-907A-6C47-8D82-2D6E3992CB1C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88923" y="5092808"/>
            <a:ext cx="145746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C27F4-F4E8-8B45-A0DE-84EC8522D8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41751" y="5124114"/>
            <a:ext cx="134638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>
            <a:extLst>
              <a:ext uri="{FF2B5EF4-FFF2-40B4-BE49-F238E27FC236}">
                <a16:creationId xmlns:a16="http://schemas.microsoft.com/office/drawing/2014/main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VMA</a:t>
            </a:r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B</a:t>
            </a:r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C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VM D</a:t>
            </a:r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887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709" y="3872540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7188" y="471763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C3309E-9202-B848-BCD1-290285B8C454}"/>
              </a:ext>
            </a:extLst>
          </p:cNvPr>
          <p:cNvGrpSpPr/>
          <p:nvPr/>
        </p:nvGrpSpPr>
        <p:grpSpPr>
          <a:xfrm>
            <a:off x="2162337" y="4388154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7756EABB-34F3-7642-B0A1-FC8A235A6F99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C55FCAB-5C1B-D046-A8B8-9470E39589E0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C411B39-BEDE-CE4F-81D9-5299111B6EE2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3C29731-2F0E-1C46-8F44-17DABF79C36A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306818EF-7A70-8143-B8E6-DC30BBCE536F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1CC94526-06AA-E746-A08D-C0173CD80A28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BC7A02B0-70E8-0646-8B68-D22BD997CD16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1826B58-28A3-C143-A65C-14A8D9975DF0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8D18B861-229D-5E47-897D-AE39138195B2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7" name="Google Shape;1463;p153" descr="switch-icon.png">
            <a:extLst>
              <a:ext uri="{FF2B5EF4-FFF2-40B4-BE49-F238E27FC236}">
                <a16:creationId xmlns:a16="http://schemas.microsoft.com/office/drawing/2014/main" id="{7E97D49F-7129-BF46-9679-D48821BEA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9873" y="3860817"/>
            <a:ext cx="1275598" cy="81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463;p153" descr="switch-icon.png">
            <a:extLst>
              <a:ext uri="{FF2B5EF4-FFF2-40B4-BE49-F238E27FC236}">
                <a16:creationId xmlns:a16="http://schemas.microsoft.com/office/drawing/2014/main" id="{39EF8756-8EF0-034D-B82F-710808747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674" y="4718762"/>
            <a:ext cx="1275598" cy="817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A46C310-9652-4141-BF6B-A8F610003A22}"/>
              </a:ext>
            </a:extLst>
          </p:cNvPr>
          <p:cNvGrpSpPr/>
          <p:nvPr/>
        </p:nvGrpSpPr>
        <p:grpSpPr>
          <a:xfrm>
            <a:off x="9158380" y="4424226"/>
            <a:ext cx="548372" cy="452262"/>
            <a:chOff x="8741229" y="1867580"/>
            <a:chExt cx="1296463" cy="3964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B7D028C-435B-A04B-991D-3C3D610C0014}"/>
                </a:ext>
              </a:extLst>
            </p:cNvPr>
            <p:cNvSpPr/>
            <p:nvPr/>
          </p:nvSpPr>
          <p:spPr>
            <a:xfrm>
              <a:off x="8741229" y="2132780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768BCE-B287-4440-9871-23E95FB3A8FB}"/>
                </a:ext>
              </a:extLst>
            </p:cNvPr>
            <p:cNvSpPr/>
            <p:nvPr/>
          </p:nvSpPr>
          <p:spPr>
            <a:xfrm>
              <a:off x="9241971" y="2132779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692442A-DC2A-8647-A29B-A52196C74A4F}"/>
                </a:ext>
              </a:extLst>
            </p:cNvPr>
            <p:cNvSpPr/>
            <p:nvPr/>
          </p:nvSpPr>
          <p:spPr>
            <a:xfrm>
              <a:off x="9742713" y="2132032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D807CCD-DB8F-DC42-A45C-D0D9CC93A236}"/>
                </a:ext>
              </a:extLst>
            </p:cNvPr>
            <p:cNvSpPr/>
            <p:nvPr/>
          </p:nvSpPr>
          <p:spPr>
            <a:xfrm>
              <a:off x="8741229" y="2004815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8E38DB6-80B5-904C-9E97-4A03069D9D85}"/>
                </a:ext>
              </a:extLst>
            </p:cNvPr>
            <p:cNvSpPr/>
            <p:nvPr/>
          </p:nvSpPr>
          <p:spPr>
            <a:xfrm>
              <a:off x="9536950" y="199833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49D0A5-4F93-EF4A-9BB6-51FC5825493F}"/>
                </a:ext>
              </a:extLst>
            </p:cNvPr>
            <p:cNvSpPr/>
            <p:nvPr/>
          </p:nvSpPr>
          <p:spPr>
            <a:xfrm>
              <a:off x="9036208" y="2003174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12D6856E-373B-B649-8261-B51E28147F8F}"/>
                </a:ext>
              </a:extLst>
            </p:cNvPr>
            <p:cNvSpPr/>
            <p:nvPr/>
          </p:nvSpPr>
          <p:spPr>
            <a:xfrm>
              <a:off x="8741229" y="1868328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AF144B1-CDC8-9540-90B7-EE95AEF1E0E8}"/>
                </a:ext>
              </a:extLst>
            </p:cNvPr>
            <p:cNvSpPr/>
            <p:nvPr/>
          </p:nvSpPr>
          <p:spPr>
            <a:xfrm>
              <a:off x="9241971" y="1868327"/>
              <a:ext cx="500742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79E8221F-1704-FD45-8156-53DBA491D020}"/>
                </a:ext>
              </a:extLst>
            </p:cNvPr>
            <p:cNvSpPr/>
            <p:nvPr/>
          </p:nvSpPr>
          <p:spPr>
            <a:xfrm>
              <a:off x="9742713" y="1867580"/>
              <a:ext cx="294979" cy="131245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0604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AA3B38-695B-D941-89E1-83016B4CBE80}"/>
              </a:ext>
            </a:extLst>
          </p:cNvPr>
          <p:cNvSpPr/>
          <p:nvPr/>
        </p:nvSpPr>
        <p:spPr>
          <a:xfrm>
            <a:off x="1669215" y="2603145"/>
            <a:ext cx="8191115" cy="608545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1F7C8-5003-834F-8EFE-7536B1E186DB}"/>
              </a:ext>
            </a:extLst>
          </p:cNvPr>
          <p:cNvCxnSpPr/>
          <p:nvPr/>
        </p:nvCxnSpPr>
        <p:spPr>
          <a:xfrm>
            <a:off x="2923363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4CD46-3F3F-124E-A965-A123A03741B7}"/>
              </a:ext>
            </a:extLst>
          </p:cNvPr>
          <p:cNvCxnSpPr/>
          <p:nvPr/>
        </p:nvCxnSpPr>
        <p:spPr>
          <a:xfrm>
            <a:off x="4168793" y="2603145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D01C55-9756-0048-9E6C-973CBC73F4BB}"/>
              </a:ext>
            </a:extLst>
          </p:cNvPr>
          <p:cNvCxnSpPr/>
          <p:nvPr/>
        </p:nvCxnSpPr>
        <p:spPr>
          <a:xfrm>
            <a:off x="5388101" y="260314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30906-5862-0345-BC65-9C1288ACCECB}"/>
              </a:ext>
            </a:extLst>
          </p:cNvPr>
          <p:cNvSpPr/>
          <p:nvPr/>
        </p:nvSpPr>
        <p:spPr>
          <a:xfrm>
            <a:off x="9513259" y="2603145"/>
            <a:ext cx="2025462" cy="60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A66BAB-24D6-2548-9F3E-FB2BF63E9AE2}"/>
              </a:ext>
            </a:extLst>
          </p:cNvPr>
          <p:cNvSpPr txBox="1"/>
          <p:nvPr/>
        </p:nvSpPr>
        <p:spPr>
          <a:xfrm>
            <a:off x="1686145" y="2610316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D7FEA8-EDDD-A142-ACE0-1DA7E76E9DD9}"/>
              </a:ext>
            </a:extLst>
          </p:cNvPr>
          <p:cNvSpPr txBox="1"/>
          <p:nvPr/>
        </p:nvSpPr>
        <p:spPr>
          <a:xfrm>
            <a:off x="9605267" y="2730234"/>
            <a:ext cx="1456616" cy="24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dirty="0"/>
              <a:t>…</a:t>
            </a:r>
            <a:r>
              <a:rPr lang="en-US" sz="1400" dirty="0"/>
              <a:t> Payload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51D4C7-FB2F-1645-A7E0-AF05C9BEEAE6}"/>
              </a:ext>
            </a:extLst>
          </p:cNvPr>
          <p:cNvSpPr txBox="1"/>
          <p:nvPr/>
        </p:nvSpPr>
        <p:spPr>
          <a:xfrm>
            <a:off x="2930014" y="2603145"/>
            <a:ext cx="1206240" cy="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D535A4-9A87-9A4F-B1E3-CAA023527F5D}"/>
              </a:ext>
            </a:extLst>
          </p:cNvPr>
          <p:cNvSpPr txBox="1"/>
          <p:nvPr/>
        </p:nvSpPr>
        <p:spPr>
          <a:xfrm>
            <a:off x="4179654" y="2594715"/>
            <a:ext cx="1206240" cy="496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1A0C3-7B1E-F441-84BA-A90FD105AB42}"/>
              </a:ext>
            </a:extLst>
          </p:cNvPr>
          <p:cNvCxnSpPr/>
          <p:nvPr/>
        </p:nvCxnSpPr>
        <p:spPr>
          <a:xfrm>
            <a:off x="7104120" y="2595192"/>
            <a:ext cx="0" cy="608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B23BE7-99A1-D64A-807C-63CD9CB08307}"/>
              </a:ext>
            </a:extLst>
          </p:cNvPr>
          <p:cNvSpPr txBox="1"/>
          <p:nvPr/>
        </p:nvSpPr>
        <p:spPr>
          <a:xfrm>
            <a:off x="7106026" y="2600921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895033-9AA1-5A45-8CEC-9B6AB712F519}"/>
              </a:ext>
            </a:extLst>
          </p:cNvPr>
          <p:cNvSpPr txBox="1"/>
          <p:nvPr/>
        </p:nvSpPr>
        <p:spPr>
          <a:xfrm>
            <a:off x="5322847" y="2681290"/>
            <a:ext cx="120624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GENEVE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37BC8-2D9C-B344-B109-53A8C4D08880}"/>
              </a:ext>
            </a:extLst>
          </p:cNvPr>
          <p:cNvSpPr txBox="1"/>
          <p:nvPr/>
        </p:nvSpPr>
        <p:spPr>
          <a:xfrm>
            <a:off x="8301692" y="2609725"/>
            <a:ext cx="1206240" cy="4930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sz="1400" dirty="0"/>
              <a:t>Header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401FD3-13A6-464D-A5A4-B9BDB8197C88}"/>
              </a:ext>
            </a:extLst>
          </p:cNvPr>
          <p:cNvCxnSpPr/>
          <p:nvPr/>
        </p:nvCxnSpPr>
        <p:spPr>
          <a:xfrm>
            <a:off x="8301692" y="2594715"/>
            <a:ext cx="0" cy="608545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BFF35-F4A4-E44C-BCEF-CEACED136745}"/>
              </a:ext>
            </a:extLst>
          </p:cNvPr>
          <p:cNvCxnSpPr/>
          <p:nvPr/>
        </p:nvCxnSpPr>
        <p:spPr>
          <a:xfrm>
            <a:off x="6447692" y="2603145"/>
            <a:ext cx="0" cy="6085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73E0E1-6560-1B40-BFE2-EFE32FDA80CB}"/>
              </a:ext>
            </a:extLst>
          </p:cNvPr>
          <p:cNvSpPr txBox="1"/>
          <p:nvPr/>
        </p:nvSpPr>
        <p:spPr>
          <a:xfrm>
            <a:off x="6171115" y="2713042"/>
            <a:ext cx="1206240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1673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>
            <a:off x="3495368" y="338786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. . 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41122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400591"/>
            <a:ext cx="8532" cy="1677637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solidFill>
              <a:srgbClr val="5B9BD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Plane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Flow Rules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40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03036" y="109606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71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55436" y="11113006"/>
            <a:ext cx="2065966" cy="19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38" y="4906072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5815" y="3939029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1131" y="3975350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1090" y="4857508"/>
            <a:ext cx="1159475" cy="7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463;p153" descr="switch-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8270" y="5776581"/>
            <a:ext cx="1159475" cy="74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solidFill>
              <a:srgbClr val="5B9B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  <a:ln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Global </a:t>
              </a:r>
            </a:p>
            <a:p>
              <a:pPr algn="r"/>
              <a:r>
                <a:rPr lang="en-US" dirty="0"/>
                <a:t>Network</a:t>
              </a:r>
            </a:p>
            <a:p>
              <a:pPr algn="r"/>
              <a:r>
                <a:rPr lang="en-US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C346FC5E-768C-0C47-8566-E19895DF9109}"/>
              </a:ext>
            </a:extLst>
          </p:cNvPr>
          <p:cNvSpPr txBox="1"/>
          <p:nvPr/>
        </p:nvSpPr>
        <p:spPr>
          <a:xfrm>
            <a:off x="4836507" y="3066406"/>
            <a:ext cx="688499" cy="427386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/>
              <a:t>OVSDB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905201-9E35-FD4E-A084-5FB96A8E10F7}"/>
              </a:ext>
            </a:extLst>
          </p:cNvPr>
          <p:cNvSpPr txBox="1"/>
          <p:nvPr/>
        </p:nvSpPr>
        <p:spPr>
          <a:xfrm>
            <a:off x="6857287" y="2934542"/>
            <a:ext cx="1738068" cy="788057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 err="1"/>
              <a:t>OpenFlow</a:t>
            </a:r>
            <a:endParaRPr lang="en-US" sz="14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A1B1B-56EB-6148-8378-797DB0DF1BAF}"/>
              </a:ext>
            </a:extLst>
          </p:cNvPr>
          <p:cNvCxnSpPr>
            <a:cxnSpLocks/>
          </p:cNvCxnSpPr>
          <p:nvPr/>
        </p:nvCxnSpPr>
        <p:spPr>
          <a:xfrm>
            <a:off x="6791001" y="3138260"/>
            <a:ext cx="0" cy="412899"/>
          </a:xfrm>
          <a:prstGeom prst="line">
            <a:avLst/>
          </a:prstGeom>
          <a:noFill/>
          <a:ln w="12700" cap="sq" cmpd="sng" algn="ctr">
            <a:solidFill>
              <a:schemeClr val="tx1"/>
            </a:solidFill>
            <a:prstDash val="solid"/>
            <a:bevel/>
            <a:headEnd type="arrow" w="med" len="med"/>
            <a:tailEnd type="arrow" w="med" len="med"/>
          </a:ln>
          <a:effectLst/>
        </p:spPr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2A3C49-A572-2945-86B7-DC12A4FD8216}"/>
              </a:ext>
            </a:extLst>
          </p:cNvPr>
          <p:cNvSpPr/>
          <p:nvPr/>
        </p:nvSpPr>
        <p:spPr>
          <a:xfrm>
            <a:off x="5668926" y="2877196"/>
            <a:ext cx="2244151" cy="261064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Control Plane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1331B65-83C8-FD44-9A9F-2058EA9F5644}"/>
              </a:ext>
            </a:extLst>
          </p:cNvPr>
          <p:cNvSpPr/>
          <p:nvPr/>
        </p:nvSpPr>
        <p:spPr>
          <a:xfrm>
            <a:off x="3382767" y="3548221"/>
            <a:ext cx="1655134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 err="1">
                <a:solidFill>
                  <a:schemeClr val="bg1"/>
                </a:solidFill>
              </a:rPr>
              <a:t>ovsdb</a:t>
            </a:r>
            <a:r>
              <a:rPr lang="en-AU" sz="1200" dirty="0">
                <a:solidFill>
                  <a:schemeClr val="bg1"/>
                </a:solidFill>
              </a:rPr>
              <a:t>-server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70ED15-8F02-D848-BD43-54639583BE78}"/>
              </a:ext>
            </a:extLst>
          </p:cNvPr>
          <p:cNvSpPr/>
          <p:nvPr/>
        </p:nvSpPr>
        <p:spPr>
          <a:xfrm>
            <a:off x="5668926" y="3548221"/>
            <a:ext cx="2208982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 err="1">
                <a:solidFill>
                  <a:schemeClr val="bg1"/>
                </a:solidFill>
              </a:rPr>
              <a:t>ovs-vswitchd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36ADEC4-7330-9447-80D3-DEF35DCADBD4}"/>
              </a:ext>
            </a:extLst>
          </p:cNvPr>
          <p:cNvSpPr/>
          <p:nvPr/>
        </p:nvSpPr>
        <p:spPr>
          <a:xfrm>
            <a:off x="5668926" y="4158488"/>
            <a:ext cx="2208982" cy="2610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AU" sz="1200" dirty="0">
                <a:solidFill>
                  <a:schemeClr val="bg1"/>
                </a:solidFill>
              </a:rPr>
              <a:t>Kernel </a:t>
            </a:r>
            <a:r>
              <a:rPr lang="en-AU" sz="1200" dirty="0" err="1">
                <a:solidFill>
                  <a:schemeClr val="bg1"/>
                </a:solidFill>
              </a:rPr>
              <a:t>Datapath</a:t>
            </a:r>
            <a:endParaRPr lang="en-AU" sz="12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94E72E-B655-DC4B-B74B-6BA38977CC63}"/>
              </a:ext>
            </a:extLst>
          </p:cNvPr>
          <p:cNvCxnSpPr>
            <a:cxnSpLocks/>
          </p:cNvCxnSpPr>
          <p:nvPr/>
        </p:nvCxnSpPr>
        <p:spPr>
          <a:xfrm flipH="1">
            <a:off x="4992526" y="3144023"/>
            <a:ext cx="1310306" cy="399308"/>
          </a:xfrm>
          <a:prstGeom prst="line">
            <a:avLst/>
          </a:prstGeom>
          <a:noFill/>
          <a:ln w="12700" cap="sq" cmpd="sng" algn="ctr">
            <a:solidFill>
              <a:schemeClr val="tx1"/>
            </a:solidFill>
            <a:prstDash val="solid"/>
            <a:bevel/>
            <a:headEnd type="arrow" w="med" len="med"/>
            <a:tailEnd type="arrow" w="med" len="med"/>
          </a:ln>
          <a:effectLst/>
        </p:spPr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03DEBA3B-14E3-CC40-AAE8-3E2CFE2287F9}"/>
              </a:ext>
            </a:extLst>
          </p:cNvPr>
          <p:cNvSpPr/>
          <p:nvPr/>
        </p:nvSpPr>
        <p:spPr>
          <a:xfrm>
            <a:off x="4425305" y="3755969"/>
            <a:ext cx="3823855" cy="482151"/>
          </a:xfrm>
          <a:custGeom>
            <a:avLst/>
            <a:gdLst>
              <a:gd name="connsiteX0" fmla="*/ 0 w 3885419"/>
              <a:gd name="connsiteY0" fmla="*/ 499173 h 584467"/>
              <a:gd name="connsiteX1" fmla="*/ 1154003 w 3885419"/>
              <a:gd name="connsiteY1" fmla="*/ 489393 h 584467"/>
              <a:gd name="connsiteX2" fmla="*/ 1550080 w 3885419"/>
              <a:gd name="connsiteY2" fmla="*/ 337808 h 584467"/>
              <a:gd name="connsiteX3" fmla="*/ 2043953 w 3885419"/>
              <a:gd name="connsiteY3" fmla="*/ 59087 h 584467"/>
              <a:gd name="connsiteX4" fmla="*/ 2777429 w 3885419"/>
              <a:gd name="connsiteY4" fmla="*/ 39528 h 584467"/>
              <a:gd name="connsiteX5" fmla="*/ 3334871 w 3885419"/>
              <a:gd name="connsiteY5" fmla="*/ 504062 h 584467"/>
              <a:gd name="connsiteX6" fmla="*/ 3838525 w 3885419"/>
              <a:gd name="connsiteY6" fmla="*/ 577410 h 584467"/>
              <a:gd name="connsiteX7" fmla="*/ 3833635 w 3885419"/>
              <a:gd name="connsiteY7" fmla="*/ 577410 h 584467"/>
              <a:gd name="connsiteX0" fmla="*/ 0 w 3891374"/>
              <a:gd name="connsiteY0" fmla="*/ 490315 h 584496"/>
              <a:gd name="connsiteX1" fmla="*/ 1154003 w 3891374"/>
              <a:gd name="connsiteY1" fmla="*/ 480535 h 584496"/>
              <a:gd name="connsiteX2" fmla="*/ 1550080 w 3891374"/>
              <a:gd name="connsiteY2" fmla="*/ 328950 h 584496"/>
              <a:gd name="connsiteX3" fmla="*/ 2043953 w 3891374"/>
              <a:gd name="connsiteY3" fmla="*/ 50229 h 584496"/>
              <a:gd name="connsiteX4" fmla="*/ 2777429 w 3891374"/>
              <a:gd name="connsiteY4" fmla="*/ 30670 h 584496"/>
              <a:gd name="connsiteX5" fmla="*/ 3251744 w 3891374"/>
              <a:gd name="connsiteY5" fmla="*/ 372958 h 584496"/>
              <a:gd name="connsiteX6" fmla="*/ 3838525 w 3891374"/>
              <a:gd name="connsiteY6" fmla="*/ 568552 h 584496"/>
              <a:gd name="connsiteX7" fmla="*/ 3833635 w 3891374"/>
              <a:gd name="connsiteY7" fmla="*/ 568552 h 584496"/>
              <a:gd name="connsiteX0" fmla="*/ 0 w 3891374"/>
              <a:gd name="connsiteY0" fmla="*/ 490315 h 584496"/>
              <a:gd name="connsiteX1" fmla="*/ 1154003 w 3891374"/>
              <a:gd name="connsiteY1" fmla="*/ 480535 h 584496"/>
              <a:gd name="connsiteX2" fmla="*/ 1701665 w 3891374"/>
              <a:gd name="connsiteY2" fmla="*/ 328950 h 584496"/>
              <a:gd name="connsiteX3" fmla="*/ 2043953 w 3891374"/>
              <a:gd name="connsiteY3" fmla="*/ 50229 h 584496"/>
              <a:gd name="connsiteX4" fmla="*/ 2777429 w 3891374"/>
              <a:gd name="connsiteY4" fmla="*/ 30670 h 584496"/>
              <a:gd name="connsiteX5" fmla="*/ 3251744 w 3891374"/>
              <a:gd name="connsiteY5" fmla="*/ 372958 h 584496"/>
              <a:gd name="connsiteX6" fmla="*/ 3838525 w 3891374"/>
              <a:gd name="connsiteY6" fmla="*/ 568552 h 584496"/>
              <a:gd name="connsiteX7" fmla="*/ 3833635 w 3891374"/>
              <a:gd name="connsiteY7" fmla="*/ 568552 h 584496"/>
              <a:gd name="connsiteX0" fmla="*/ 0 w 3900925"/>
              <a:gd name="connsiteY0" fmla="*/ 492076 h 584460"/>
              <a:gd name="connsiteX1" fmla="*/ 1154003 w 3900925"/>
              <a:gd name="connsiteY1" fmla="*/ 482296 h 584460"/>
              <a:gd name="connsiteX2" fmla="*/ 1701665 w 3900925"/>
              <a:gd name="connsiteY2" fmla="*/ 330711 h 584460"/>
              <a:gd name="connsiteX3" fmla="*/ 2043953 w 3900925"/>
              <a:gd name="connsiteY3" fmla="*/ 51990 h 584460"/>
              <a:gd name="connsiteX4" fmla="*/ 2777429 w 3900925"/>
              <a:gd name="connsiteY4" fmla="*/ 32431 h 584460"/>
              <a:gd name="connsiteX5" fmla="*/ 3119719 w 3900925"/>
              <a:gd name="connsiteY5" fmla="*/ 399168 h 584460"/>
              <a:gd name="connsiteX6" fmla="*/ 3838525 w 3900925"/>
              <a:gd name="connsiteY6" fmla="*/ 570313 h 584460"/>
              <a:gd name="connsiteX7" fmla="*/ 3833635 w 3900925"/>
              <a:gd name="connsiteY7" fmla="*/ 570313 h 584460"/>
              <a:gd name="connsiteX0" fmla="*/ 0 w 3953491"/>
              <a:gd name="connsiteY0" fmla="*/ 492076 h 570336"/>
              <a:gd name="connsiteX1" fmla="*/ 1154003 w 3953491"/>
              <a:gd name="connsiteY1" fmla="*/ 482296 h 570336"/>
              <a:gd name="connsiteX2" fmla="*/ 1701665 w 3953491"/>
              <a:gd name="connsiteY2" fmla="*/ 330711 h 570336"/>
              <a:gd name="connsiteX3" fmla="*/ 2043953 w 3953491"/>
              <a:gd name="connsiteY3" fmla="*/ 51990 h 570336"/>
              <a:gd name="connsiteX4" fmla="*/ 2777429 w 3953491"/>
              <a:gd name="connsiteY4" fmla="*/ 32431 h 570336"/>
              <a:gd name="connsiteX5" fmla="*/ 3119719 w 3953491"/>
              <a:gd name="connsiteY5" fmla="*/ 399168 h 570336"/>
              <a:gd name="connsiteX6" fmla="*/ 3838525 w 3953491"/>
              <a:gd name="connsiteY6" fmla="*/ 570313 h 570336"/>
              <a:gd name="connsiteX7" fmla="*/ 3926542 w 3953491"/>
              <a:gd name="connsiteY7" fmla="*/ 389389 h 570336"/>
              <a:gd name="connsiteX0" fmla="*/ 0 w 3838525"/>
              <a:gd name="connsiteY0" fmla="*/ 492076 h 570336"/>
              <a:gd name="connsiteX1" fmla="*/ 1154003 w 3838525"/>
              <a:gd name="connsiteY1" fmla="*/ 482296 h 570336"/>
              <a:gd name="connsiteX2" fmla="*/ 1701665 w 3838525"/>
              <a:gd name="connsiteY2" fmla="*/ 330711 h 570336"/>
              <a:gd name="connsiteX3" fmla="*/ 2043953 w 3838525"/>
              <a:gd name="connsiteY3" fmla="*/ 51990 h 570336"/>
              <a:gd name="connsiteX4" fmla="*/ 2777429 w 3838525"/>
              <a:gd name="connsiteY4" fmla="*/ 32431 h 570336"/>
              <a:gd name="connsiteX5" fmla="*/ 3119719 w 3838525"/>
              <a:gd name="connsiteY5" fmla="*/ 399168 h 570336"/>
              <a:gd name="connsiteX6" fmla="*/ 3838525 w 3838525"/>
              <a:gd name="connsiteY6" fmla="*/ 570313 h 570336"/>
              <a:gd name="connsiteX0" fmla="*/ 0 w 3823855"/>
              <a:gd name="connsiteY0" fmla="*/ 492076 h 500484"/>
              <a:gd name="connsiteX1" fmla="*/ 1154003 w 3823855"/>
              <a:gd name="connsiteY1" fmla="*/ 482296 h 500484"/>
              <a:gd name="connsiteX2" fmla="*/ 1701665 w 3823855"/>
              <a:gd name="connsiteY2" fmla="*/ 330711 h 500484"/>
              <a:gd name="connsiteX3" fmla="*/ 2043953 w 3823855"/>
              <a:gd name="connsiteY3" fmla="*/ 51990 h 500484"/>
              <a:gd name="connsiteX4" fmla="*/ 2777429 w 3823855"/>
              <a:gd name="connsiteY4" fmla="*/ 32431 h 500484"/>
              <a:gd name="connsiteX5" fmla="*/ 3119719 w 3823855"/>
              <a:gd name="connsiteY5" fmla="*/ 399168 h 500484"/>
              <a:gd name="connsiteX6" fmla="*/ 3823855 w 3823855"/>
              <a:gd name="connsiteY6" fmla="*/ 477406 h 500484"/>
              <a:gd name="connsiteX0" fmla="*/ 0 w 3823855"/>
              <a:gd name="connsiteY0" fmla="*/ 473743 h 482151"/>
              <a:gd name="connsiteX1" fmla="*/ 1154003 w 3823855"/>
              <a:gd name="connsiteY1" fmla="*/ 463963 h 482151"/>
              <a:gd name="connsiteX2" fmla="*/ 1701665 w 3823855"/>
              <a:gd name="connsiteY2" fmla="*/ 312378 h 482151"/>
              <a:gd name="connsiteX3" fmla="*/ 2043953 w 3823855"/>
              <a:gd name="connsiteY3" fmla="*/ 33657 h 482151"/>
              <a:gd name="connsiteX4" fmla="*/ 2772539 w 3823855"/>
              <a:gd name="connsiteY4" fmla="*/ 43437 h 482151"/>
              <a:gd name="connsiteX5" fmla="*/ 3119719 w 3823855"/>
              <a:gd name="connsiteY5" fmla="*/ 380835 h 482151"/>
              <a:gd name="connsiteX6" fmla="*/ 3823855 w 3823855"/>
              <a:gd name="connsiteY6" fmla="*/ 459073 h 48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3855" h="482151">
                <a:moveTo>
                  <a:pt x="0" y="473743"/>
                </a:moveTo>
                <a:cubicBezTo>
                  <a:pt x="447828" y="482300"/>
                  <a:pt x="870392" y="490857"/>
                  <a:pt x="1154003" y="463963"/>
                </a:cubicBezTo>
                <a:cubicBezTo>
                  <a:pt x="1437614" y="437069"/>
                  <a:pt x="1553340" y="384096"/>
                  <a:pt x="1701665" y="312378"/>
                </a:cubicBezTo>
                <a:cubicBezTo>
                  <a:pt x="1849990" y="240660"/>
                  <a:pt x="1865474" y="78480"/>
                  <a:pt x="2043953" y="33657"/>
                </a:cubicBezTo>
                <a:cubicBezTo>
                  <a:pt x="2222432" y="-11166"/>
                  <a:pt x="2593245" y="-14426"/>
                  <a:pt x="2772539" y="43437"/>
                </a:cubicBezTo>
                <a:cubicBezTo>
                  <a:pt x="2951833" y="101300"/>
                  <a:pt x="2944500" y="311562"/>
                  <a:pt x="3119719" y="380835"/>
                </a:cubicBezTo>
                <a:cubicBezTo>
                  <a:pt x="3294938" y="450108"/>
                  <a:pt x="3689385" y="460703"/>
                  <a:pt x="3823855" y="459073"/>
                </a:cubicBezTo>
              </a:path>
            </a:pathLst>
          </a:custGeom>
          <a:noFill/>
          <a:ln w="952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3F0BA5-AD53-0E4F-A2B7-BA67D72DF7EB}"/>
              </a:ext>
            </a:extLst>
          </p:cNvPr>
          <p:cNvCxnSpPr/>
          <p:nvPr/>
        </p:nvCxnSpPr>
        <p:spPr>
          <a:xfrm>
            <a:off x="4425305" y="4376406"/>
            <a:ext cx="3823855" cy="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12F9C9-97CA-3346-AF09-3D137976A659}"/>
              </a:ext>
            </a:extLst>
          </p:cNvPr>
          <p:cNvSpPr txBox="1"/>
          <p:nvPr/>
        </p:nvSpPr>
        <p:spPr>
          <a:xfrm>
            <a:off x="3061038" y="4283502"/>
            <a:ext cx="1425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Subsequent Packets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A68772-5863-8A47-8C16-30BC3C77D707}"/>
              </a:ext>
            </a:extLst>
          </p:cNvPr>
          <p:cNvSpPr txBox="1"/>
          <p:nvPr/>
        </p:nvSpPr>
        <p:spPr>
          <a:xfrm>
            <a:off x="3529547" y="4076716"/>
            <a:ext cx="895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First Packet</a:t>
            </a:r>
          </a:p>
        </p:txBody>
      </p:sp>
    </p:spTree>
    <p:extLst>
      <p:ext uri="{BB962C8B-B14F-4D97-AF65-F5344CB8AC3E}">
        <p14:creationId xmlns:p14="http://schemas.microsoft.com/office/powerpoint/2010/main" val="183330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/>
              <a:t>…</a:t>
            </a:r>
            <a:r>
              <a:rPr lang="en-US" sz="2200" dirty="0"/>
              <a:t> Payload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2768" y="1302188"/>
            <a:ext cx="1361767" cy="75713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09859"/>
            <a:ext cx="1361767" cy="757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Header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Flags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VNI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/>
                <a:t>Reserved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OpenFlow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  <a:p>
            <a:pPr algn="ctr"/>
            <a:r>
              <a:rPr lang="en-US" dirty="0"/>
              <a:t>Action</a:t>
            </a:r>
          </a:p>
          <a:p>
            <a:pPr algn="ctr"/>
            <a:r>
              <a:rPr lang="en-US" dirty="0"/>
              <a:t>Set</a:t>
            </a:r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In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Packet</a:t>
            </a:r>
          </a:p>
          <a:p>
            <a:pPr algn="ctr"/>
            <a:r>
              <a:rPr lang="en-US" dirty="0"/>
              <a:t>Out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 = {}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Packet +</a:t>
            </a:r>
          </a:p>
          <a:p>
            <a:pPr algn="r"/>
            <a:r>
              <a:rPr lang="en-US" sz="1600" dirty="0"/>
              <a:t>Metadata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Action</a:t>
            </a:r>
          </a:p>
          <a:p>
            <a:pPr algn="r"/>
            <a:r>
              <a:rPr lang="en-US" sz="1600" dirty="0"/>
              <a:t>Set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Packet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>
            <a:solidFill>
              <a:srgbClr val="5B9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Programmable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 Silicon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ONOS</a:t>
              </a:r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33047"/>
            <a:ext cx="2844279" cy="369332"/>
            <a:chOff x="5521686" y="2989496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89496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Stratum</a:t>
              </a:r>
              <a:r>
                <a:rPr lang="en-US" dirty="0"/>
                <a:t> </a:t>
              </a:r>
              <a:r>
                <a:rPr lang="en-US" b="1" dirty="0"/>
                <a:t>+ ONL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278545"/>
            <a:ext cx="3915149" cy="590931"/>
            <a:chOff x="5521686" y="2872533"/>
            <a:chExt cx="3915149" cy="590931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872533"/>
              <a:ext cx="264482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P4Runtime</a:t>
              </a:r>
            </a:p>
            <a:p>
              <a:pPr>
                <a:lnSpc>
                  <a:spcPct val="80000"/>
                </a:lnSpc>
              </a:pPr>
              <a:r>
                <a:rPr lang="en-US" i="1" dirty="0"/>
                <a:t>                           OpenFlow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Tofino (Barefoot), </a:t>
              </a:r>
            </a:p>
            <a:p>
              <a:r>
                <a:rPr lang="en-US" dirty="0"/>
                <a:t>Tomahawk (Broadcom) 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Control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Trellis</a:t>
              </a:r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gRPC</a:t>
            </a:r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Switch OS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gNMI + gNOI + </a:t>
              </a:r>
              <a:r>
                <a:rPr lang="en-US" i="1" dirty="0" err="1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solidFill>
                <a:srgbClr val="5B9BD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>
                <a:solidFill>
                  <a:prstClr val="white"/>
                </a:solidFill>
                <a:latin typeface="Calibri" panose="020F0502020204030204"/>
              </a:rPr>
              <a:t>T</a:t>
            </a: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>
                <a:solidFill>
                  <a:prstClr val="white"/>
                </a:solidFill>
                <a:latin typeface="Calibri" panose="020F0502020204030204"/>
              </a:rPr>
              <a:t>ONOS</a:t>
            </a: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54778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79898</TotalTime>
  <Words>1617</Words>
  <Application>Microsoft Macintosh PowerPoint</Application>
  <PresentationFormat>Widescreen</PresentationFormat>
  <Paragraphs>1019</Paragraphs>
  <Slides>50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Consolas</vt:lpstr>
      <vt:lpstr>Gotham Book</vt:lpstr>
      <vt:lpstr>Mangal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Bruce Davie</cp:lastModifiedBy>
  <cp:revision>289</cp:revision>
  <cp:lastPrinted>2021-06-08T07:34:01Z</cp:lastPrinted>
  <dcterms:created xsi:type="dcterms:W3CDTF">2019-12-10T16:47:01Z</dcterms:created>
  <dcterms:modified xsi:type="dcterms:W3CDTF">2021-06-09T07:25:20Z</dcterms:modified>
</cp:coreProperties>
</file>